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81" r:id="rId5"/>
    <p:sldId id="258" r:id="rId6"/>
    <p:sldId id="262" r:id="rId7"/>
    <p:sldId id="264" r:id="rId8"/>
    <p:sldId id="266" r:id="rId9"/>
    <p:sldId id="280" r:id="rId10"/>
    <p:sldId id="267" r:id="rId11"/>
    <p:sldId id="270" r:id="rId12"/>
    <p:sldId id="277" r:id="rId13"/>
    <p:sldId id="271" r:id="rId14"/>
    <p:sldId id="273" r:id="rId15"/>
    <p:sldId id="274" r:id="rId16"/>
    <p:sldId id="276" r:id="rId17"/>
    <p:sldId id="268" r:id="rId18"/>
    <p:sldId id="278" r:id="rId19"/>
    <p:sldId id="279" r:id="rId20"/>
    <p:sldId id="269" r:id="rId21"/>
    <p:sldId id="282" r:id="rId22"/>
    <p:sldId id="28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5D758-F5E9-4FF6-9FC0-C30F959C96AC}" v="6" dt="2023-09-29T17:35:27.210"/>
    <p1510:client id="{6F10C3C7-9F64-4843-8648-96D1E65740C5}" v="369" dt="2023-11-04T17:37:43.326"/>
    <p1510:client id="{C38978B9-5767-4762-BE06-BEA5E270B594}" v="913" dt="2023-11-04T16:22:19.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ata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088025-F1B6-4888-8512-CDE6556C026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EA494C-743E-4596-B258-5EF0A28BA2F4}">
      <dgm:prSet/>
      <dgm:spPr/>
      <dgm:t>
        <a:bodyPr/>
        <a:lstStyle/>
        <a:p>
          <a:pPr>
            <a:lnSpc>
              <a:spcPct val="100000"/>
            </a:lnSpc>
          </a:pPr>
          <a:r>
            <a:rPr lang="en-US" b="1" dirty="0">
              <a:latin typeface="Calibri"/>
              <a:ea typeface="Calibri"/>
              <a:cs typeface="Calibri"/>
            </a:rPr>
            <a:t>Target Audience - Health-conscious individuals seeking nutritious, organic options. Athletes, fitness enthusiasts, and those embracing a balanced lifestyle. Our market values quality, taste, and well-being.</a:t>
          </a:r>
        </a:p>
      </dgm:t>
    </dgm:pt>
    <dgm:pt modelId="{7122BB87-CB9B-4B06-98E7-EF5A9E68AB60}" type="parTrans" cxnId="{16757E5D-0437-4C07-9955-70D1C8658C1D}">
      <dgm:prSet/>
      <dgm:spPr/>
      <dgm:t>
        <a:bodyPr/>
        <a:lstStyle/>
        <a:p>
          <a:endParaRPr lang="en-US"/>
        </a:p>
      </dgm:t>
    </dgm:pt>
    <dgm:pt modelId="{4ECC7B6D-BADC-45D9-91F3-7D947CEA4DF0}" type="sibTrans" cxnId="{16757E5D-0437-4C07-9955-70D1C8658C1D}">
      <dgm:prSet/>
      <dgm:spPr/>
      <dgm:t>
        <a:bodyPr/>
        <a:lstStyle/>
        <a:p>
          <a:endParaRPr lang="en-US"/>
        </a:p>
      </dgm:t>
    </dgm:pt>
    <dgm:pt modelId="{E0DEF7F0-F675-4F33-A61C-6ED672988F3D}">
      <dgm:prSet/>
      <dgm:spPr/>
      <dgm:t>
        <a:bodyPr/>
        <a:lstStyle/>
        <a:p>
          <a:pPr>
            <a:lnSpc>
              <a:spcPct val="100000"/>
            </a:lnSpc>
          </a:pPr>
          <a:r>
            <a:rPr lang="en-US" b="1" dirty="0">
              <a:latin typeface="Calibri"/>
              <a:ea typeface="Calibri"/>
              <a:cs typeface="Calibri"/>
            </a:rPr>
            <a:t>Trends &amp; Demands - Rising demand for healthy food trends reflects a growing consumer focus on clean eating, plant-based alternatives, and sustainable, organic choices for overall wellness and balanced lifestyles.</a:t>
          </a:r>
        </a:p>
      </dgm:t>
    </dgm:pt>
    <dgm:pt modelId="{20C1C833-8609-48AF-A383-6634F3528F01}" type="parTrans" cxnId="{D978B08F-076F-4D3B-9BAD-3467D13108AD}">
      <dgm:prSet/>
      <dgm:spPr/>
      <dgm:t>
        <a:bodyPr/>
        <a:lstStyle/>
        <a:p>
          <a:endParaRPr lang="en-US"/>
        </a:p>
      </dgm:t>
    </dgm:pt>
    <dgm:pt modelId="{226E3914-D9DD-4284-A902-AABE47EC2188}" type="sibTrans" cxnId="{D978B08F-076F-4D3B-9BAD-3467D13108AD}">
      <dgm:prSet/>
      <dgm:spPr/>
      <dgm:t>
        <a:bodyPr/>
        <a:lstStyle/>
        <a:p>
          <a:endParaRPr lang="en-US"/>
        </a:p>
      </dgm:t>
    </dgm:pt>
    <dgm:pt modelId="{62F3EC7D-CB43-438F-9EE5-84FBED55EBC2}">
      <dgm:prSet phldr="0"/>
      <dgm:spPr/>
      <dgm:t>
        <a:bodyPr/>
        <a:lstStyle/>
        <a:p>
          <a:pPr>
            <a:lnSpc>
              <a:spcPct val="100000"/>
            </a:lnSpc>
          </a:pPr>
          <a:r>
            <a:rPr lang="en-US" b="1" dirty="0">
              <a:latin typeface="Calibri"/>
              <a:ea typeface="Calibri"/>
              <a:cs typeface="Calibri"/>
            </a:rPr>
            <a:t>Consumer Behavior - Consumers prioritize healthy foods, seeking fresh, organic options. They value transparency, sustainability, and nutritional benefits, driving choices for a balanced, wellness-focused lifestyle.</a:t>
          </a:r>
        </a:p>
      </dgm:t>
    </dgm:pt>
    <dgm:pt modelId="{6D49EBBB-4DB7-4ED7-B287-584D71CAEC9C}" type="parTrans" cxnId="{C9FAC1CF-D331-43B5-BCCD-B498E9A0B9E8}">
      <dgm:prSet/>
      <dgm:spPr/>
    </dgm:pt>
    <dgm:pt modelId="{68044F61-4A21-4DA5-8687-CC64530F3C8A}" type="sibTrans" cxnId="{C9FAC1CF-D331-43B5-BCCD-B498E9A0B9E8}">
      <dgm:prSet/>
      <dgm:spPr/>
      <dgm:t>
        <a:bodyPr/>
        <a:lstStyle/>
        <a:p>
          <a:endParaRPr lang="en-US"/>
        </a:p>
      </dgm:t>
    </dgm:pt>
    <dgm:pt modelId="{908CEA57-B5D8-4C88-A21C-800747681D06}" type="pres">
      <dgm:prSet presAssocID="{69088025-F1B6-4888-8512-CDE6556C0269}" presName="root" presStyleCnt="0">
        <dgm:presLayoutVars>
          <dgm:dir/>
          <dgm:resizeHandles val="exact"/>
        </dgm:presLayoutVars>
      </dgm:prSet>
      <dgm:spPr/>
    </dgm:pt>
    <dgm:pt modelId="{3F977FE6-C0A8-4744-B841-7117E2781174}" type="pres">
      <dgm:prSet presAssocID="{AAEA494C-743E-4596-B258-5EF0A28BA2F4}" presName="compNode" presStyleCnt="0"/>
      <dgm:spPr/>
    </dgm:pt>
    <dgm:pt modelId="{FC12EC2E-9750-4D1B-9A61-7AED8A6552EC}" type="pres">
      <dgm:prSet presAssocID="{AAEA494C-743E-4596-B258-5EF0A28BA2F4}" presName="bgRect" presStyleLbl="bgShp" presStyleIdx="0" presStyleCnt="3"/>
      <dgm:spPr/>
    </dgm:pt>
    <dgm:pt modelId="{E8A4CE33-9CA0-4134-84DC-A6AA611B88A7}" type="pres">
      <dgm:prSet presAssocID="{AAEA494C-743E-4596-B258-5EF0A28BA2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ruit Bowl"/>
        </a:ext>
      </dgm:extLst>
    </dgm:pt>
    <dgm:pt modelId="{365AE8A7-06B3-4C9B-B806-1448B6697F8D}" type="pres">
      <dgm:prSet presAssocID="{AAEA494C-743E-4596-B258-5EF0A28BA2F4}" presName="spaceRect" presStyleCnt="0"/>
      <dgm:spPr/>
    </dgm:pt>
    <dgm:pt modelId="{132782E8-5022-4FF5-A98A-9991CFF4D1EC}" type="pres">
      <dgm:prSet presAssocID="{AAEA494C-743E-4596-B258-5EF0A28BA2F4}" presName="parTx" presStyleLbl="revTx" presStyleIdx="0" presStyleCnt="3">
        <dgm:presLayoutVars>
          <dgm:chMax val="0"/>
          <dgm:chPref val="0"/>
        </dgm:presLayoutVars>
      </dgm:prSet>
      <dgm:spPr/>
    </dgm:pt>
    <dgm:pt modelId="{334EFC91-A5D1-4585-B036-43A423B6EEA5}" type="pres">
      <dgm:prSet presAssocID="{4ECC7B6D-BADC-45D9-91F3-7D947CEA4DF0}" presName="sibTrans" presStyleCnt="0"/>
      <dgm:spPr/>
    </dgm:pt>
    <dgm:pt modelId="{312B7913-EFA7-4044-8FC1-A5073BFA21C3}" type="pres">
      <dgm:prSet presAssocID="{E0DEF7F0-F675-4F33-A61C-6ED672988F3D}" presName="compNode" presStyleCnt="0"/>
      <dgm:spPr/>
    </dgm:pt>
    <dgm:pt modelId="{B44554EF-6D3F-4739-A355-9B5381F6A1D7}" type="pres">
      <dgm:prSet presAssocID="{E0DEF7F0-F675-4F33-A61C-6ED672988F3D}" presName="bgRect" presStyleLbl="bgShp" presStyleIdx="1" presStyleCnt="3"/>
      <dgm:spPr/>
    </dgm:pt>
    <dgm:pt modelId="{1C0DE8F2-6452-4F9C-98A7-A4DFF8D6CBAB}" type="pres">
      <dgm:prSet presAssocID="{E0DEF7F0-F675-4F33-A61C-6ED672988F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pple"/>
        </a:ext>
      </dgm:extLst>
    </dgm:pt>
    <dgm:pt modelId="{F2A4030C-57C5-43F6-ADB5-30453F232B09}" type="pres">
      <dgm:prSet presAssocID="{E0DEF7F0-F675-4F33-A61C-6ED672988F3D}" presName="spaceRect" presStyleCnt="0"/>
      <dgm:spPr/>
    </dgm:pt>
    <dgm:pt modelId="{8E14E4EC-685C-45BE-914E-95D909075CBF}" type="pres">
      <dgm:prSet presAssocID="{E0DEF7F0-F675-4F33-A61C-6ED672988F3D}" presName="parTx" presStyleLbl="revTx" presStyleIdx="1" presStyleCnt="3">
        <dgm:presLayoutVars>
          <dgm:chMax val="0"/>
          <dgm:chPref val="0"/>
        </dgm:presLayoutVars>
      </dgm:prSet>
      <dgm:spPr/>
    </dgm:pt>
    <dgm:pt modelId="{91AD9582-94D7-4502-971B-5499A71239C5}" type="pres">
      <dgm:prSet presAssocID="{226E3914-D9DD-4284-A902-AABE47EC2188}" presName="sibTrans" presStyleCnt="0"/>
      <dgm:spPr/>
    </dgm:pt>
    <dgm:pt modelId="{4FAB4137-ACD5-48F0-947C-6B80DE9352FC}" type="pres">
      <dgm:prSet presAssocID="{62F3EC7D-CB43-438F-9EE5-84FBED55EBC2}" presName="compNode" presStyleCnt="0"/>
      <dgm:spPr/>
    </dgm:pt>
    <dgm:pt modelId="{8B40E0F5-0AD2-4F79-AA5A-ABD1CC0BCE27}" type="pres">
      <dgm:prSet presAssocID="{62F3EC7D-CB43-438F-9EE5-84FBED55EBC2}" presName="bgRect" presStyleLbl="bgShp" presStyleIdx="2" presStyleCnt="3"/>
      <dgm:spPr/>
    </dgm:pt>
    <dgm:pt modelId="{6FFD8D36-6C37-471B-A06C-300CAF61EADC}" type="pres">
      <dgm:prSet presAssocID="{62F3EC7D-CB43-438F-9EE5-84FBED55EBC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113ED816-E69C-4839-A833-4C9965A2BBF7}" type="pres">
      <dgm:prSet presAssocID="{62F3EC7D-CB43-438F-9EE5-84FBED55EBC2}" presName="spaceRect" presStyleCnt="0"/>
      <dgm:spPr/>
    </dgm:pt>
    <dgm:pt modelId="{598EA302-3962-45B2-8DE2-E30A0A9801C2}" type="pres">
      <dgm:prSet presAssocID="{62F3EC7D-CB43-438F-9EE5-84FBED55EBC2}" presName="parTx" presStyleLbl="revTx" presStyleIdx="2" presStyleCnt="3">
        <dgm:presLayoutVars>
          <dgm:chMax val="0"/>
          <dgm:chPref val="0"/>
        </dgm:presLayoutVars>
      </dgm:prSet>
      <dgm:spPr/>
    </dgm:pt>
  </dgm:ptLst>
  <dgm:cxnLst>
    <dgm:cxn modelId="{F84EB720-7080-4540-82D6-89499C45D93C}" type="presOf" srcId="{62F3EC7D-CB43-438F-9EE5-84FBED55EBC2}" destId="{598EA302-3962-45B2-8DE2-E30A0A9801C2}" srcOrd="0" destOrd="0" presId="urn:microsoft.com/office/officeart/2018/2/layout/IconVerticalSolidList"/>
    <dgm:cxn modelId="{90285239-DEBF-4DAB-B2FF-3039FC4C6B94}" type="presOf" srcId="{E0DEF7F0-F675-4F33-A61C-6ED672988F3D}" destId="{8E14E4EC-685C-45BE-914E-95D909075CBF}" srcOrd="0" destOrd="0" presId="urn:microsoft.com/office/officeart/2018/2/layout/IconVerticalSolidList"/>
    <dgm:cxn modelId="{16757E5D-0437-4C07-9955-70D1C8658C1D}" srcId="{69088025-F1B6-4888-8512-CDE6556C0269}" destId="{AAEA494C-743E-4596-B258-5EF0A28BA2F4}" srcOrd="0" destOrd="0" parTransId="{7122BB87-CB9B-4B06-98E7-EF5A9E68AB60}" sibTransId="{4ECC7B6D-BADC-45D9-91F3-7D947CEA4DF0}"/>
    <dgm:cxn modelId="{CDB21485-FE42-458F-B13F-0D7B3F64D2AF}" type="presOf" srcId="{69088025-F1B6-4888-8512-CDE6556C0269}" destId="{908CEA57-B5D8-4C88-A21C-800747681D06}" srcOrd="0" destOrd="0" presId="urn:microsoft.com/office/officeart/2018/2/layout/IconVerticalSolidList"/>
    <dgm:cxn modelId="{D978B08F-076F-4D3B-9BAD-3467D13108AD}" srcId="{69088025-F1B6-4888-8512-CDE6556C0269}" destId="{E0DEF7F0-F675-4F33-A61C-6ED672988F3D}" srcOrd="1" destOrd="0" parTransId="{20C1C833-8609-48AF-A383-6634F3528F01}" sibTransId="{226E3914-D9DD-4284-A902-AABE47EC2188}"/>
    <dgm:cxn modelId="{C9FAC1CF-D331-43B5-BCCD-B498E9A0B9E8}" srcId="{69088025-F1B6-4888-8512-CDE6556C0269}" destId="{62F3EC7D-CB43-438F-9EE5-84FBED55EBC2}" srcOrd="2" destOrd="0" parTransId="{6D49EBBB-4DB7-4ED7-B287-584D71CAEC9C}" sibTransId="{68044F61-4A21-4DA5-8687-CC64530F3C8A}"/>
    <dgm:cxn modelId="{263C4EE6-68B1-4F73-9043-007D34900A14}" type="presOf" srcId="{AAEA494C-743E-4596-B258-5EF0A28BA2F4}" destId="{132782E8-5022-4FF5-A98A-9991CFF4D1EC}" srcOrd="0" destOrd="0" presId="urn:microsoft.com/office/officeart/2018/2/layout/IconVerticalSolidList"/>
    <dgm:cxn modelId="{A483CC44-BFDC-4800-A11C-2442EAF7722D}" type="presParOf" srcId="{908CEA57-B5D8-4C88-A21C-800747681D06}" destId="{3F977FE6-C0A8-4744-B841-7117E2781174}" srcOrd="0" destOrd="0" presId="urn:microsoft.com/office/officeart/2018/2/layout/IconVerticalSolidList"/>
    <dgm:cxn modelId="{09FE1411-912D-48EA-A3B2-E86BBE9D047D}" type="presParOf" srcId="{3F977FE6-C0A8-4744-B841-7117E2781174}" destId="{FC12EC2E-9750-4D1B-9A61-7AED8A6552EC}" srcOrd="0" destOrd="0" presId="urn:microsoft.com/office/officeart/2018/2/layout/IconVerticalSolidList"/>
    <dgm:cxn modelId="{527249BF-EDA4-41B5-8E76-A2E2C14F538D}" type="presParOf" srcId="{3F977FE6-C0A8-4744-B841-7117E2781174}" destId="{E8A4CE33-9CA0-4134-84DC-A6AA611B88A7}" srcOrd="1" destOrd="0" presId="urn:microsoft.com/office/officeart/2018/2/layout/IconVerticalSolidList"/>
    <dgm:cxn modelId="{A0DA2D24-0E6E-40C6-B268-2728488D71C0}" type="presParOf" srcId="{3F977FE6-C0A8-4744-B841-7117E2781174}" destId="{365AE8A7-06B3-4C9B-B806-1448B6697F8D}" srcOrd="2" destOrd="0" presId="urn:microsoft.com/office/officeart/2018/2/layout/IconVerticalSolidList"/>
    <dgm:cxn modelId="{39EE1FED-9A6E-4D37-8656-29789B32D12E}" type="presParOf" srcId="{3F977FE6-C0A8-4744-B841-7117E2781174}" destId="{132782E8-5022-4FF5-A98A-9991CFF4D1EC}" srcOrd="3" destOrd="0" presId="urn:microsoft.com/office/officeart/2018/2/layout/IconVerticalSolidList"/>
    <dgm:cxn modelId="{8EB1FFCD-8979-482D-AED0-FA9542DCD331}" type="presParOf" srcId="{908CEA57-B5D8-4C88-A21C-800747681D06}" destId="{334EFC91-A5D1-4585-B036-43A423B6EEA5}" srcOrd="1" destOrd="0" presId="urn:microsoft.com/office/officeart/2018/2/layout/IconVerticalSolidList"/>
    <dgm:cxn modelId="{98D33411-1E2C-46A0-BCB3-2E4AD180CB73}" type="presParOf" srcId="{908CEA57-B5D8-4C88-A21C-800747681D06}" destId="{312B7913-EFA7-4044-8FC1-A5073BFA21C3}" srcOrd="2" destOrd="0" presId="urn:microsoft.com/office/officeart/2018/2/layout/IconVerticalSolidList"/>
    <dgm:cxn modelId="{7DE66064-637B-44CB-A0C8-C74F4A158208}" type="presParOf" srcId="{312B7913-EFA7-4044-8FC1-A5073BFA21C3}" destId="{B44554EF-6D3F-4739-A355-9B5381F6A1D7}" srcOrd="0" destOrd="0" presId="urn:microsoft.com/office/officeart/2018/2/layout/IconVerticalSolidList"/>
    <dgm:cxn modelId="{A0458FF1-A0A9-4558-A5C1-EAA9FB9BFF60}" type="presParOf" srcId="{312B7913-EFA7-4044-8FC1-A5073BFA21C3}" destId="{1C0DE8F2-6452-4F9C-98A7-A4DFF8D6CBAB}" srcOrd="1" destOrd="0" presId="urn:microsoft.com/office/officeart/2018/2/layout/IconVerticalSolidList"/>
    <dgm:cxn modelId="{59FB58D1-DA1E-4F53-91FC-59AC440BEC46}" type="presParOf" srcId="{312B7913-EFA7-4044-8FC1-A5073BFA21C3}" destId="{F2A4030C-57C5-43F6-ADB5-30453F232B09}" srcOrd="2" destOrd="0" presId="urn:microsoft.com/office/officeart/2018/2/layout/IconVerticalSolidList"/>
    <dgm:cxn modelId="{2EEAE856-1B53-4E6D-8250-8D6219D6E45D}" type="presParOf" srcId="{312B7913-EFA7-4044-8FC1-A5073BFA21C3}" destId="{8E14E4EC-685C-45BE-914E-95D909075CBF}" srcOrd="3" destOrd="0" presId="urn:microsoft.com/office/officeart/2018/2/layout/IconVerticalSolidList"/>
    <dgm:cxn modelId="{5DAEA642-D7CF-4E69-AE92-D3481372685C}" type="presParOf" srcId="{908CEA57-B5D8-4C88-A21C-800747681D06}" destId="{91AD9582-94D7-4502-971B-5499A71239C5}" srcOrd="3" destOrd="0" presId="urn:microsoft.com/office/officeart/2018/2/layout/IconVerticalSolidList"/>
    <dgm:cxn modelId="{1090AC90-EF27-48DF-8425-B38FA5AD9053}" type="presParOf" srcId="{908CEA57-B5D8-4C88-A21C-800747681D06}" destId="{4FAB4137-ACD5-48F0-947C-6B80DE9352FC}" srcOrd="4" destOrd="0" presId="urn:microsoft.com/office/officeart/2018/2/layout/IconVerticalSolidList"/>
    <dgm:cxn modelId="{E97E87FA-9D42-4236-8842-DAF60B496B75}" type="presParOf" srcId="{4FAB4137-ACD5-48F0-947C-6B80DE9352FC}" destId="{8B40E0F5-0AD2-4F79-AA5A-ABD1CC0BCE27}" srcOrd="0" destOrd="0" presId="urn:microsoft.com/office/officeart/2018/2/layout/IconVerticalSolidList"/>
    <dgm:cxn modelId="{A3F47A9F-A251-459E-8B07-88D1A0C80FA6}" type="presParOf" srcId="{4FAB4137-ACD5-48F0-947C-6B80DE9352FC}" destId="{6FFD8D36-6C37-471B-A06C-300CAF61EADC}" srcOrd="1" destOrd="0" presId="urn:microsoft.com/office/officeart/2018/2/layout/IconVerticalSolidList"/>
    <dgm:cxn modelId="{F8D64E24-D704-4D68-8472-CFE16BF36110}" type="presParOf" srcId="{4FAB4137-ACD5-48F0-947C-6B80DE9352FC}" destId="{113ED816-E69C-4839-A833-4C9965A2BBF7}" srcOrd="2" destOrd="0" presId="urn:microsoft.com/office/officeart/2018/2/layout/IconVerticalSolidList"/>
    <dgm:cxn modelId="{4BAB0FB0-8E06-4852-AA7E-606142B50700}" type="presParOf" srcId="{4FAB4137-ACD5-48F0-947C-6B80DE9352FC}" destId="{598EA302-3962-45B2-8DE2-E30A0A9801C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72DF1F-A9D7-46CD-A685-4EB6CE1D086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AAC381F-E9C2-46A5-84EF-6D984C04AD3C}">
      <dgm:prSet/>
      <dgm:spPr/>
      <dgm:t>
        <a:bodyPr/>
        <a:lstStyle/>
        <a:p>
          <a:pPr>
            <a:lnSpc>
              <a:spcPct val="100000"/>
            </a:lnSpc>
          </a:pPr>
          <a:r>
            <a:rPr lang="en-US" b="1" dirty="0"/>
            <a:t>Business Description -</a:t>
          </a:r>
          <a:r>
            <a:rPr lang="en-US" dirty="0"/>
            <a:t> Welcome to Soul Foods, where delicious meets nutritious. We're dedicated to serving wholesome, fresh meals crafted with quality ingredients to fuel your well-being. Experience the goodness in every bite.</a:t>
          </a:r>
        </a:p>
      </dgm:t>
    </dgm:pt>
    <dgm:pt modelId="{2E67899B-E614-4D87-9101-4D5006776977}" type="parTrans" cxnId="{A29B419C-054A-4E1F-B04A-7CF048DA07EF}">
      <dgm:prSet/>
      <dgm:spPr/>
      <dgm:t>
        <a:bodyPr/>
        <a:lstStyle/>
        <a:p>
          <a:endParaRPr lang="en-US"/>
        </a:p>
      </dgm:t>
    </dgm:pt>
    <dgm:pt modelId="{BBB82F34-7339-495D-BD40-EE64B0F1E3E3}" type="sibTrans" cxnId="{A29B419C-054A-4E1F-B04A-7CF048DA07EF}">
      <dgm:prSet/>
      <dgm:spPr/>
      <dgm:t>
        <a:bodyPr/>
        <a:lstStyle/>
        <a:p>
          <a:endParaRPr lang="en-US"/>
        </a:p>
      </dgm:t>
    </dgm:pt>
    <dgm:pt modelId="{C9D80A8E-1C89-455E-85C7-D75C1CFDA1F6}">
      <dgm:prSet/>
      <dgm:spPr/>
      <dgm:t>
        <a:bodyPr/>
        <a:lstStyle/>
        <a:p>
          <a:pPr>
            <a:lnSpc>
              <a:spcPct val="100000"/>
            </a:lnSpc>
          </a:pPr>
          <a:r>
            <a:rPr lang="en-US" b="1" dirty="0">
              <a:solidFill>
                <a:schemeClr val="bg1"/>
              </a:solidFill>
            </a:rPr>
            <a:t>Operation plan</a:t>
          </a:r>
          <a:r>
            <a:rPr lang="en-US" dirty="0">
              <a:solidFill>
                <a:schemeClr val="bg1"/>
              </a:solidFill>
            </a:rPr>
            <a:t> - Launch a healthy food chain with a focus on farm-to-table offerings. Source organic, locally-sourced ingredients, prioritize nutritional balance, and provide diverse menu options. Implement stringent quality checks, efficient supply chain management, and community engagement. Promote wellness through tasty, health-focused meals in a welcoming environment.</a:t>
          </a:r>
        </a:p>
      </dgm:t>
    </dgm:pt>
    <dgm:pt modelId="{D4C648F4-8AEC-4CDF-A590-5931A46F445E}" type="parTrans" cxnId="{5170A1FC-1E0B-4A52-AF79-E7EBA173C837}">
      <dgm:prSet/>
      <dgm:spPr/>
      <dgm:t>
        <a:bodyPr/>
        <a:lstStyle/>
        <a:p>
          <a:endParaRPr lang="en-US"/>
        </a:p>
      </dgm:t>
    </dgm:pt>
    <dgm:pt modelId="{418D952E-CB00-43D6-A1C4-5FBDDBE5BBE8}" type="sibTrans" cxnId="{5170A1FC-1E0B-4A52-AF79-E7EBA173C837}">
      <dgm:prSet/>
      <dgm:spPr/>
      <dgm:t>
        <a:bodyPr/>
        <a:lstStyle/>
        <a:p>
          <a:endParaRPr lang="en-US"/>
        </a:p>
      </dgm:t>
    </dgm:pt>
    <dgm:pt modelId="{54386DB3-B493-4F0E-8090-E88434D9805E}">
      <dgm:prSet/>
      <dgm:spPr/>
      <dgm:t>
        <a:bodyPr/>
        <a:lstStyle/>
        <a:p>
          <a:pPr>
            <a:lnSpc>
              <a:spcPct val="100000"/>
            </a:lnSpc>
          </a:pPr>
          <a:r>
            <a:rPr lang="en-US" b="1" dirty="0"/>
            <a:t>Concept &amp; USP</a:t>
          </a:r>
          <a:r>
            <a:rPr lang="en-US" dirty="0"/>
            <a:t> - Our healthy food chain redefines dining with farm-fresh, nutrient-rich ingredients. We offer a diverse menu of delicious, balanced meals catering to various dietary needs, embracing a farm-to-table approach. With a focus on taste and nutrition, we aim to make wholesome eating an irresistible delight for all</a:t>
          </a:r>
        </a:p>
      </dgm:t>
    </dgm:pt>
    <dgm:pt modelId="{BCF4C5AF-D34D-47C2-AE7E-65BB1CD9591C}" type="parTrans" cxnId="{46537DF5-02A8-450C-9579-9D8F70DF5F9F}">
      <dgm:prSet/>
      <dgm:spPr/>
      <dgm:t>
        <a:bodyPr/>
        <a:lstStyle/>
        <a:p>
          <a:endParaRPr lang="en-US"/>
        </a:p>
      </dgm:t>
    </dgm:pt>
    <dgm:pt modelId="{2230F114-420F-426D-BA10-AE0A82B7D76B}" type="sibTrans" cxnId="{46537DF5-02A8-450C-9579-9D8F70DF5F9F}">
      <dgm:prSet/>
      <dgm:spPr/>
      <dgm:t>
        <a:bodyPr/>
        <a:lstStyle/>
        <a:p>
          <a:endParaRPr lang="en-US"/>
        </a:p>
      </dgm:t>
    </dgm:pt>
    <dgm:pt modelId="{17C10433-35A2-4221-A954-12870E0CC7CC}" type="pres">
      <dgm:prSet presAssocID="{A172DF1F-A9D7-46CD-A685-4EB6CE1D086D}" presName="root" presStyleCnt="0">
        <dgm:presLayoutVars>
          <dgm:dir/>
          <dgm:resizeHandles val="exact"/>
        </dgm:presLayoutVars>
      </dgm:prSet>
      <dgm:spPr/>
    </dgm:pt>
    <dgm:pt modelId="{E13487A3-D630-4218-8836-84FEABA4F1FF}" type="pres">
      <dgm:prSet presAssocID="{EAAC381F-E9C2-46A5-84EF-6D984C04AD3C}" presName="compNode" presStyleCnt="0"/>
      <dgm:spPr/>
    </dgm:pt>
    <dgm:pt modelId="{F114E4B8-B757-437A-93AA-DA813113DD6A}" type="pres">
      <dgm:prSet presAssocID="{EAAC381F-E9C2-46A5-84EF-6D984C04AD3C}" presName="bgRect" presStyleLbl="bgShp" presStyleIdx="0" presStyleCnt="3"/>
      <dgm:spPr/>
    </dgm:pt>
    <dgm:pt modelId="{507830ED-E4B6-42A5-8D48-4C0F2D9C3242}" type="pres">
      <dgm:prSet presAssocID="{EAAC381F-E9C2-46A5-84EF-6D984C04AD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ruit Bowl"/>
        </a:ext>
      </dgm:extLst>
    </dgm:pt>
    <dgm:pt modelId="{D2EA94CC-090A-4504-9755-3431ACA49E57}" type="pres">
      <dgm:prSet presAssocID="{EAAC381F-E9C2-46A5-84EF-6D984C04AD3C}" presName="spaceRect" presStyleCnt="0"/>
      <dgm:spPr/>
    </dgm:pt>
    <dgm:pt modelId="{CC1A9C02-C82C-48F3-8147-26175D8A7DC0}" type="pres">
      <dgm:prSet presAssocID="{EAAC381F-E9C2-46A5-84EF-6D984C04AD3C}" presName="parTx" presStyleLbl="revTx" presStyleIdx="0" presStyleCnt="3">
        <dgm:presLayoutVars>
          <dgm:chMax val="0"/>
          <dgm:chPref val="0"/>
        </dgm:presLayoutVars>
      </dgm:prSet>
      <dgm:spPr/>
    </dgm:pt>
    <dgm:pt modelId="{C3D32A8A-EA31-4F29-A141-029232ED86C1}" type="pres">
      <dgm:prSet presAssocID="{BBB82F34-7339-495D-BD40-EE64B0F1E3E3}" presName="sibTrans" presStyleCnt="0"/>
      <dgm:spPr/>
    </dgm:pt>
    <dgm:pt modelId="{FB8EB777-3846-49A2-A314-94C35C947A5A}" type="pres">
      <dgm:prSet presAssocID="{C9D80A8E-1C89-455E-85C7-D75C1CFDA1F6}" presName="compNode" presStyleCnt="0"/>
      <dgm:spPr/>
    </dgm:pt>
    <dgm:pt modelId="{273BA9A0-250F-4D19-AA63-076EA44A9129}" type="pres">
      <dgm:prSet presAssocID="{C9D80A8E-1C89-455E-85C7-D75C1CFDA1F6}" presName="bgRect" presStyleLbl="bgShp" presStyleIdx="1" presStyleCnt="3"/>
      <dgm:spPr/>
    </dgm:pt>
    <dgm:pt modelId="{61805C6E-0BAC-4AAF-B90E-FA27DDDED652}" type="pres">
      <dgm:prSet presAssocID="{C9D80A8E-1C89-455E-85C7-D75C1CFDA1F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832D56C8-D180-4564-A863-7579EBD10141}" type="pres">
      <dgm:prSet presAssocID="{C9D80A8E-1C89-455E-85C7-D75C1CFDA1F6}" presName="spaceRect" presStyleCnt="0"/>
      <dgm:spPr/>
    </dgm:pt>
    <dgm:pt modelId="{8238794B-A54F-4DEC-B6A7-2865C241867C}" type="pres">
      <dgm:prSet presAssocID="{C9D80A8E-1C89-455E-85C7-D75C1CFDA1F6}" presName="parTx" presStyleLbl="revTx" presStyleIdx="1" presStyleCnt="3">
        <dgm:presLayoutVars>
          <dgm:chMax val="0"/>
          <dgm:chPref val="0"/>
        </dgm:presLayoutVars>
      </dgm:prSet>
      <dgm:spPr/>
    </dgm:pt>
    <dgm:pt modelId="{37C927BD-CF33-4C0B-92E2-9CA2B195704E}" type="pres">
      <dgm:prSet presAssocID="{418D952E-CB00-43D6-A1C4-5FBDDBE5BBE8}" presName="sibTrans" presStyleCnt="0"/>
      <dgm:spPr/>
    </dgm:pt>
    <dgm:pt modelId="{76F05EC6-78FA-4DA0-91F1-81AFD39DD60E}" type="pres">
      <dgm:prSet presAssocID="{54386DB3-B493-4F0E-8090-E88434D9805E}" presName="compNode" presStyleCnt="0"/>
      <dgm:spPr/>
    </dgm:pt>
    <dgm:pt modelId="{368F0666-55EF-460C-B715-0237E85240E4}" type="pres">
      <dgm:prSet presAssocID="{54386DB3-B493-4F0E-8090-E88434D9805E}" presName="bgRect" presStyleLbl="bgShp" presStyleIdx="2" presStyleCnt="3"/>
      <dgm:spPr/>
    </dgm:pt>
    <dgm:pt modelId="{DE1B3203-1BC4-44D1-BF1B-6FF660CB6B67}" type="pres">
      <dgm:prSet presAssocID="{54386DB3-B493-4F0E-8090-E88434D9805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Eating"/>
        </a:ext>
      </dgm:extLst>
    </dgm:pt>
    <dgm:pt modelId="{68827A2C-995C-4A60-B8D3-467A79B1EBA5}" type="pres">
      <dgm:prSet presAssocID="{54386DB3-B493-4F0E-8090-E88434D9805E}" presName="spaceRect" presStyleCnt="0"/>
      <dgm:spPr/>
    </dgm:pt>
    <dgm:pt modelId="{724140E9-7575-418D-B475-1330E7FE97BC}" type="pres">
      <dgm:prSet presAssocID="{54386DB3-B493-4F0E-8090-E88434D9805E}" presName="parTx" presStyleLbl="revTx" presStyleIdx="2" presStyleCnt="3">
        <dgm:presLayoutVars>
          <dgm:chMax val="0"/>
          <dgm:chPref val="0"/>
        </dgm:presLayoutVars>
      </dgm:prSet>
      <dgm:spPr/>
    </dgm:pt>
  </dgm:ptLst>
  <dgm:cxnLst>
    <dgm:cxn modelId="{301EC102-3910-40C5-9F32-501F3CCE076A}" type="presOf" srcId="{54386DB3-B493-4F0E-8090-E88434D9805E}" destId="{724140E9-7575-418D-B475-1330E7FE97BC}" srcOrd="0" destOrd="0" presId="urn:microsoft.com/office/officeart/2018/2/layout/IconVerticalSolidList"/>
    <dgm:cxn modelId="{D0CD3E5B-AA64-48F4-A97E-C11143EA4AE8}" type="presOf" srcId="{EAAC381F-E9C2-46A5-84EF-6D984C04AD3C}" destId="{CC1A9C02-C82C-48F3-8147-26175D8A7DC0}" srcOrd="0" destOrd="0" presId="urn:microsoft.com/office/officeart/2018/2/layout/IconVerticalSolidList"/>
    <dgm:cxn modelId="{A29B419C-054A-4E1F-B04A-7CF048DA07EF}" srcId="{A172DF1F-A9D7-46CD-A685-4EB6CE1D086D}" destId="{EAAC381F-E9C2-46A5-84EF-6D984C04AD3C}" srcOrd="0" destOrd="0" parTransId="{2E67899B-E614-4D87-9101-4D5006776977}" sibTransId="{BBB82F34-7339-495D-BD40-EE64B0F1E3E3}"/>
    <dgm:cxn modelId="{46537DF5-02A8-450C-9579-9D8F70DF5F9F}" srcId="{A172DF1F-A9D7-46CD-A685-4EB6CE1D086D}" destId="{54386DB3-B493-4F0E-8090-E88434D9805E}" srcOrd="2" destOrd="0" parTransId="{BCF4C5AF-D34D-47C2-AE7E-65BB1CD9591C}" sibTransId="{2230F114-420F-426D-BA10-AE0A82B7D76B}"/>
    <dgm:cxn modelId="{64C69FF5-9C30-423A-81A5-8B5327BA5E49}" type="presOf" srcId="{A172DF1F-A9D7-46CD-A685-4EB6CE1D086D}" destId="{17C10433-35A2-4221-A954-12870E0CC7CC}" srcOrd="0" destOrd="0" presId="urn:microsoft.com/office/officeart/2018/2/layout/IconVerticalSolidList"/>
    <dgm:cxn modelId="{5170A1FC-1E0B-4A52-AF79-E7EBA173C837}" srcId="{A172DF1F-A9D7-46CD-A685-4EB6CE1D086D}" destId="{C9D80A8E-1C89-455E-85C7-D75C1CFDA1F6}" srcOrd="1" destOrd="0" parTransId="{D4C648F4-8AEC-4CDF-A590-5931A46F445E}" sibTransId="{418D952E-CB00-43D6-A1C4-5FBDDBE5BBE8}"/>
    <dgm:cxn modelId="{419EF5FE-862B-4944-8C7E-36DE4E42D805}" type="presOf" srcId="{C9D80A8E-1C89-455E-85C7-D75C1CFDA1F6}" destId="{8238794B-A54F-4DEC-B6A7-2865C241867C}" srcOrd="0" destOrd="0" presId="urn:microsoft.com/office/officeart/2018/2/layout/IconVerticalSolidList"/>
    <dgm:cxn modelId="{E974F32A-F7B3-428B-BCB0-DBE7CF92B6A1}" type="presParOf" srcId="{17C10433-35A2-4221-A954-12870E0CC7CC}" destId="{E13487A3-D630-4218-8836-84FEABA4F1FF}" srcOrd="0" destOrd="0" presId="urn:microsoft.com/office/officeart/2018/2/layout/IconVerticalSolidList"/>
    <dgm:cxn modelId="{472C5C65-D917-4A15-A4F5-E1A853B2DB95}" type="presParOf" srcId="{E13487A3-D630-4218-8836-84FEABA4F1FF}" destId="{F114E4B8-B757-437A-93AA-DA813113DD6A}" srcOrd="0" destOrd="0" presId="urn:microsoft.com/office/officeart/2018/2/layout/IconVerticalSolidList"/>
    <dgm:cxn modelId="{17B3CF8D-A56F-405C-9CF2-55C33C0886BC}" type="presParOf" srcId="{E13487A3-D630-4218-8836-84FEABA4F1FF}" destId="{507830ED-E4B6-42A5-8D48-4C0F2D9C3242}" srcOrd="1" destOrd="0" presId="urn:microsoft.com/office/officeart/2018/2/layout/IconVerticalSolidList"/>
    <dgm:cxn modelId="{F2A760F8-05E1-4D0A-B37F-7351AFE681F7}" type="presParOf" srcId="{E13487A3-D630-4218-8836-84FEABA4F1FF}" destId="{D2EA94CC-090A-4504-9755-3431ACA49E57}" srcOrd="2" destOrd="0" presId="urn:microsoft.com/office/officeart/2018/2/layout/IconVerticalSolidList"/>
    <dgm:cxn modelId="{839F14F3-6821-4985-80EF-5A8EE28E9B5F}" type="presParOf" srcId="{E13487A3-D630-4218-8836-84FEABA4F1FF}" destId="{CC1A9C02-C82C-48F3-8147-26175D8A7DC0}" srcOrd="3" destOrd="0" presId="urn:microsoft.com/office/officeart/2018/2/layout/IconVerticalSolidList"/>
    <dgm:cxn modelId="{8D455A6A-84D0-422A-9B6E-EAA288E7C12B}" type="presParOf" srcId="{17C10433-35A2-4221-A954-12870E0CC7CC}" destId="{C3D32A8A-EA31-4F29-A141-029232ED86C1}" srcOrd="1" destOrd="0" presId="urn:microsoft.com/office/officeart/2018/2/layout/IconVerticalSolidList"/>
    <dgm:cxn modelId="{535CA040-F3FE-4FEA-870E-3DA51DCDF2F8}" type="presParOf" srcId="{17C10433-35A2-4221-A954-12870E0CC7CC}" destId="{FB8EB777-3846-49A2-A314-94C35C947A5A}" srcOrd="2" destOrd="0" presId="urn:microsoft.com/office/officeart/2018/2/layout/IconVerticalSolidList"/>
    <dgm:cxn modelId="{1D5DE7C5-1473-48EE-98F3-C525E58B67C8}" type="presParOf" srcId="{FB8EB777-3846-49A2-A314-94C35C947A5A}" destId="{273BA9A0-250F-4D19-AA63-076EA44A9129}" srcOrd="0" destOrd="0" presId="urn:microsoft.com/office/officeart/2018/2/layout/IconVerticalSolidList"/>
    <dgm:cxn modelId="{C3DB6462-F52C-44BB-B849-B96AD6177E2A}" type="presParOf" srcId="{FB8EB777-3846-49A2-A314-94C35C947A5A}" destId="{61805C6E-0BAC-4AAF-B90E-FA27DDDED652}" srcOrd="1" destOrd="0" presId="urn:microsoft.com/office/officeart/2018/2/layout/IconVerticalSolidList"/>
    <dgm:cxn modelId="{D161F476-4DBF-4928-87FE-5C4C7F285AB1}" type="presParOf" srcId="{FB8EB777-3846-49A2-A314-94C35C947A5A}" destId="{832D56C8-D180-4564-A863-7579EBD10141}" srcOrd="2" destOrd="0" presId="urn:microsoft.com/office/officeart/2018/2/layout/IconVerticalSolidList"/>
    <dgm:cxn modelId="{3ED9A182-97A0-4271-AE1C-A6FCF0DAD09F}" type="presParOf" srcId="{FB8EB777-3846-49A2-A314-94C35C947A5A}" destId="{8238794B-A54F-4DEC-B6A7-2865C241867C}" srcOrd="3" destOrd="0" presId="urn:microsoft.com/office/officeart/2018/2/layout/IconVerticalSolidList"/>
    <dgm:cxn modelId="{976FE050-5F57-43A9-9A86-EB8753D5D643}" type="presParOf" srcId="{17C10433-35A2-4221-A954-12870E0CC7CC}" destId="{37C927BD-CF33-4C0B-92E2-9CA2B195704E}" srcOrd="3" destOrd="0" presId="urn:microsoft.com/office/officeart/2018/2/layout/IconVerticalSolidList"/>
    <dgm:cxn modelId="{864FCB78-205A-4417-AB5B-E5303D990371}" type="presParOf" srcId="{17C10433-35A2-4221-A954-12870E0CC7CC}" destId="{76F05EC6-78FA-4DA0-91F1-81AFD39DD60E}" srcOrd="4" destOrd="0" presId="urn:microsoft.com/office/officeart/2018/2/layout/IconVerticalSolidList"/>
    <dgm:cxn modelId="{F7ED20E4-CB40-42D2-B989-7FF1CFD4C2A8}" type="presParOf" srcId="{76F05EC6-78FA-4DA0-91F1-81AFD39DD60E}" destId="{368F0666-55EF-460C-B715-0237E85240E4}" srcOrd="0" destOrd="0" presId="urn:microsoft.com/office/officeart/2018/2/layout/IconVerticalSolidList"/>
    <dgm:cxn modelId="{57B366E6-8E22-4F45-8E78-B8383DB4978B}" type="presParOf" srcId="{76F05EC6-78FA-4DA0-91F1-81AFD39DD60E}" destId="{DE1B3203-1BC4-44D1-BF1B-6FF660CB6B67}" srcOrd="1" destOrd="0" presId="urn:microsoft.com/office/officeart/2018/2/layout/IconVerticalSolidList"/>
    <dgm:cxn modelId="{B5CAFFA7-9B7D-412E-8CF0-880A7F91FF8C}" type="presParOf" srcId="{76F05EC6-78FA-4DA0-91F1-81AFD39DD60E}" destId="{68827A2C-995C-4A60-B8D3-467A79B1EBA5}" srcOrd="2" destOrd="0" presId="urn:microsoft.com/office/officeart/2018/2/layout/IconVerticalSolidList"/>
    <dgm:cxn modelId="{AD8FEEEF-915B-41A8-A18D-F44F313451A9}" type="presParOf" srcId="{76F05EC6-78FA-4DA0-91F1-81AFD39DD60E}" destId="{724140E9-7575-418D-B475-1330E7FE97B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081E4-0A80-441C-8288-4E073FEF71D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C1C82D2-3C2A-4A2B-A0D2-7DD1E3DEDA42}">
      <dgm:prSet/>
      <dgm:spPr/>
      <dgm:t>
        <a:bodyPr/>
        <a:lstStyle/>
        <a:p>
          <a:pPr>
            <a:lnSpc>
              <a:spcPct val="100000"/>
            </a:lnSpc>
          </a:pPr>
          <a:r>
            <a:rPr lang="en-US" b="1"/>
            <a:t>Menu</a:t>
          </a:r>
          <a:r>
            <a:rPr lang="en-US"/>
            <a:t>: The menu include a variety of healthy options that are low in calories, fat, and sodium. </a:t>
          </a:r>
        </a:p>
      </dgm:t>
    </dgm:pt>
    <dgm:pt modelId="{4F5A9306-85A2-4C68-94A5-05FC0B150651}" type="parTrans" cxnId="{4AFF2060-C892-4AF7-8D68-0EFFA637031E}">
      <dgm:prSet/>
      <dgm:spPr/>
      <dgm:t>
        <a:bodyPr/>
        <a:lstStyle/>
        <a:p>
          <a:endParaRPr lang="en-US"/>
        </a:p>
      </dgm:t>
    </dgm:pt>
    <dgm:pt modelId="{8502D3A6-3A1C-4745-9130-FDB4110C2263}" type="sibTrans" cxnId="{4AFF2060-C892-4AF7-8D68-0EFFA637031E}">
      <dgm:prSet/>
      <dgm:spPr/>
      <dgm:t>
        <a:bodyPr/>
        <a:lstStyle/>
        <a:p>
          <a:endParaRPr lang="en-US"/>
        </a:p>
      </dgm:t>
    </dgm:pt>
    <dgm:pt modelId="{634864CA-21BF-45FA-AB82-9B04F341BF7B}">
      <dgm:prSet/>
      <dgm:spPr/>
      <dgm:t>
        <a:bodyPr/>
        <a:lstStyle/>
        <a:p>
          <a:pPr>
            <a:lnSpc>
              <a:spcPct val="100000"/>
            </a:lnSpc>
          </a:pPr>
          <a:r>
            <a:rPr lang="en-US" b="1"/>
            <a:t>Location</a:t>
          </a:r>
          <a:r>
            <a:rPr lang="en-US"/>
            <a:t>: The restaurant be located in an area with high foot traffic, such as near shopping centers or offices. It also be easily accessible and have ample parking.</a:t>
          </a:r>
        </a:p>
      </dgm:t>
    </dgm:pt>
    <dgm:pt modelId="{EBCDA5EB-1960-474E-B83E-A4D9AE793286}" type="parTrans" cxnId="{9E464B93-A011-4C54-AAA2-D59BD95E4916}">
      <dgm:prSet/>
      <dgm:spPr/>
      <dgm:t>
        <a:bodyPr/>
        <a:lstStyle/>
        <a:p>
          <a:endParaRPr lang="en-US"/>
        </a:p>
      </dgm:t>
    </dgm:pt>
    <dgm:pt modelId="{7E45AC8A-1208-4E6D-95A3-4DC4736A1276}" type="sibTrans" cxnId="{9E464B93-A011-4C54-AAA2-D59BD95E4916}">
      <dgm:prSet/>
      <dgm:spPr/>
      <dgm:t>
        <a:bodyPr/>
        <a:lstStyle/>
        <a:p>
          <a:endParaRPr lang="en-US"/>
        </a:p>
      </dgm:t>
    </dgm:pt>
    <dgm:pt modelId="{63E3C765-E83F-4A5E-BEF2-ABB85ADCED74}">
      <dgm:prSet/>
      <dgm:spPr/>
      <dgm:t>
        <a:bodyPr/>
        <a:lstStyle/>
        <a:p>
          <a:pPr>
            <a:lnSpc>
              <a:spcPct val="100000"/>
            </a:lnSpc>
          </a:pPr>
          <a:r>
            <a:rPr lang="en-US" b="1"/>
            <a:t>Ordering and payment:</a:t>
          </a:r>
          <a:r>
            <a:rPr lang="en-US"/>
            <a:t>  The restaurant offer multiple ordering and payment options, such as online ordering, mobile app ordering, and contactless payment options like Apple Pay or Google Wallet.</a:t>
          </a:r>
        </a:p>
      </dgm:t>
    </dgm:pt>
    <dgm:pt modelId="{5A58DA7A-BE81-4D26-BF5C-B5D183D91CFF}" type="parTrans" cxnId="{2BC7919E-D553-4B84-B20F-33327F7356BF}">
      <dgm:prSet/>
      <dgm:spPr/>
      <dgm:t>
        <a:bodyPr/>
        <a:lstStyle/>
        <a:p>
          <a:endParaRPr lang="en-US"/>
        </a:p>
      </dgm:t>
    </dgm:pt>
    <dgm:pt modelId="{6F9FB521-03A7-4442-846C-55B5B34F9918}" type="sibTrans" cxnId="{2BC7919E-D553-4B84-B20F-33327F7356BF}">
      <dgm:prSet/>
      <dgm:spPr/>
      <dgm:t>
        <a:bodyPr/>
        <a:lstStyle/>
        <a:p>
          <a:endParaRPr lang="en-US"/>
        </a:p>
      </dgm:t>
    </dgm:pt>
    <dgm:pt modelId="{7723E887-F3EA-49EF-B043-1ECD7C83A66A}" type="pres">
      <dgm:prSet presAssocID="{65E081E4-0A80-441C-8288-4E073FEF71D4}" presName="root" presStyleCnt="0">
        <dgm:presLayoutVars>
          <dgm:dir/>
          <dgm:resizeHandles val="exact"/>
        </dgm:presLayoutVars>
      </dgm:prSet>
      <dgm:spPr/>
    </dgm:pt>
    <dgm:pt modelId="{99B6CBF5-C3F9-4B67-BC92-EDBE3172206A}" type="pres">
      <dgm:prSet presAssocID="{CC1C82D2-3C2A-4A2B-A0D2-7DD1E3DEDA42}" presName="compNode" presStyleCnt="0"/>
      <dgm:spPr/>
    </dgm:pt>
    <dgm:pt modelId="{D645E2AF-EF66-4DEE-AB15-4894288B9826}" type="pres">
      <dgm:prSet presAssocID="{CC1C82D2-3C2A-4A2B-A0D2-7DD1E3DEDA42}" presName="bgRect" presStyleLbl="bgShp" presStyleIdx="0" presStyleCnt="3"/>
      <dgm:spPr/>
    </dgm:pt>
    <dgm:pt modelId="{C597E14D-B3F1-49FD-9880-E8235B0F62F1}" type="pres">
      <dgm:prSet presAssocID="{CC1C82D2-3C2A-4A2B-A0D2-7DD1E3DEDA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rson Eating"/>
        </a:ext>
      </dgm:extLst>
    </dgm:pt>
    <dgm:pt modelId="{62766981-0F38-4DC4-A1AE-AB9DB181B743}" type="pres">
      <dgm:prSet presAssocID="{CC1C82D2-3C2A-4A2B-A0D2-7DD1E3DEDA42}" presName="spaceRect" presStyleCnt="0"/>
      <dgm:spPr/>
    </dgm:pt>
    <dgm:pt modelId="{2723C478-7B2D-4907-8731-8E985B4B43DA}" type="pres">
      <dgm:prSet presAssocID="{CC1C82D2-3C2A-4A2B-A0D2-7DD1E3DEDA42}" presName="parTx" presStyleLbl="revTx" presStyleIdx="0" presStyleCnt="3">
        <dgm:presLayoutVars>
          <dgm:chMax val="0"/>
          <dgm:chPref val="0"/>
        </dgm:presLayoutVars>
      </dgm:prSet>
      <dgm:spPr/>
    </dgm:pt>
    <dgm:pt modelId="{6B768C0A-1E24-4BE5-9F57-D0DD0852D63F}" type="pres">
      <dgm:prSet presAssocID="{8502D3A6-3A1C-4745-9130-FDB4110C2263}" presName="sibTrans" presStyleCnt="0"/>
      <dgm:spPr/>
    </dgm:pt>
    <dgm:pt modelId="{5D4169E4-AA18-4113-A59E-76C09F68FC2C}" type="pres">
      <dgm:prSet presAssocID="{634864CA-21BF-45FA-AB82-9B04F341BF7B}" presName="compNode" presStyleCnt="0"/>
      <dgm:spPr/>
    </dgm:pt>
    <dgm:pt modelId="{66AD4852-179E-429F-B0C6-F5C46118B6A1}" type="pres">
      <dgm:prSet presAssocID="{634864CA-21BF-45FA-AB82-9B04F341BF7B}" presName="bgRect" presStyleLbl="bgShp" presStyleIdx="1" presStyleCnt="3"/>
      <dgm:spPr/>
    </dgm:pt>
    <dgm:pt modelId="{BFE8F0BD-7EA3-4958-95C8-5002A397678F}" type="pres">
      <dgm:prSet presAssocID="{634864CA-21BF-45FA-AB82-9B04F341BF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239C5150-E14C-4274-AB73-F69AA86E72EB}" type="pres">
      <dgm:prSet presAssocID="{634864CA-21BF-45FA-AB82-9B04F341BF7B}" presName="spaceRect" presStyleCnt="0"/>
      <dgm:spPr/>
    </dgm:pt>
    <dgm:pt modelId="{4B4B7B9B-E7B3-41FC-97EB-35563D6A282D}" type="pres">
      <dgm:prSet presAssocID="{634864CA-21BF-45FA-AB82-9B04F341BF7B}" presName="parTx" presStyleLbl="revTx" presStyleIdx="1" presStyleCnt="3">
        <dgm:presLayoutVars>
          <dgm:chMax val="0"/>
          <dgm:chPref val="0"/>
        </dgm:presLayoutVars>
      </dgm:prSet>
      <dgm:spPr/>
    </dgm:pt>
    <dgm:pt modelId="{38D13427-F2A6-4FC1-9174-62EAD0C31624}" type="pres">
      <dgm:prSet presAssocID="{7E45AC8A-1208-4E6D-95A3-4DC4736A1276}" presName="sibTrans" presStyleCnt="0"/>
      <dgm:spPr/>
    </dgm:pt>
    <dgm:pt modelId="{B170E161-A63A-45A7-AE1F-4734895CAE3A}" type="pres">
      <dgm:prSet presAssocID="{63E3C765-E83F-4A5E-BEF2-ABB85ADCED74}" presName="compNode" presStyleCnt="0"/>
      <dgm:spPr/>
    </dgm:pt>
    <dgm:pt modelId="{EAF57004-C8EC-4CBE-8B5C-DDF60369AA56}" type="pres">
      <dgm:prSet presAssocID="{63E3C765-E83F-4A5E-BEF2-ABB85ADCED74}" presName="bgRect" presStyleLbl="bgShp" presStyleIdx="2" presStyleCnt="3"/>
      <dgm:spPr/>
    </dgm:pt>
    <dgm:pt modelId="{1B53B9AE-4A95-4B35-9FFD-BE5E509A93DB}" type="pres">
      <dgm:prSet presAssocID="{63E3C765-E83F-4A5E-BEF2-ABB85ADCED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redit card"/>
        </a:ext>
      </dgm:extLst>
    </dgm:pt>
    <dgm:pt modelId="{5667C174-E063-491D-B174-DD598872E2C5}" type="pres">
      <dgm:prSet presAssocID="{63E3C765-E83F-4A5E-BEF2-ABB85ADCED74}" presName="spaceRect" presStyleCnt="0"/>
      <dgm:spPr/>
    </dgm:pt>
    <dgm:pt modelId="{5825AA91-91A4-4639-9D78-90CBA65D1952}" type="pres">
      <dgm:prSet presAssocID="{63E3C765-E83F-4A5E-BEF2-ABB85ADCED74}" presName="parTx" presStyleLbl="revTx" presStyleIdx="2" presStyleCnt="3">
        <dgm:presLayoutVars>
          <dgm:chMax val="0"/>
          <dgm:chPref val="0"/>
        </dgm:presLayoutVars>
      </dgm:prSet>
      <dgm:spPr/>
    </dgm:pt>
  </dgm:ptLst>
  <dgm:cxnLst>
    <dgm:cxn modelId="{0A22F830-DE52-47A6-A4FC-96C996A8E16B}" type="presOf" srcId="{65E081E4-0A80-441C-8288-4E073FEF71D4}" destId="{7723E887-F3EA-49EF-B043-1ECD7C83A66A}" srcOrd="0" destOrd="0" presId="urn:microsoft.com/office/officeart/2018/2/layout/IconVerticalSolidList"/>
    <dgm:cxn modelId="{4AFF2060-C892-4AF7-8D68-0EFFA637031E}" srcId="{65E081E4-0A80-441C-8288-4E073FEF71D4}" destId="{CC1C82D2-3C2A-4A2B-A0D2-7DD1E3DEDA42}" srcOrd="0" destOrd="0" parTransId="{4F5A9306-85A2-4C68-94A5-05FC0B150651}" sibTransId="{8502D3A6-3A1C-4745-9130-FDB4110C2263}"/>
    <dgm:cxn modelId="{9E464B93-A011-4C54-AAA2-D59BD95E4916}" srcId="{65E081E4-0A80-441C-8288-4E073FEF71D4}" destId="{634864CA-21BF-45FA-AB82-9B04F341BF7B}" srcOrd="1" destOrd="0" parTransId="{EBCDA5EB-1960-474E-B83E-A4D9AE793286}" sibTransId="{7E45AC8A-1208-4E6D-95A3-4DC4736A1276}"/>
    <dgm:cxn modelId="{2BC7919E-D553-4B84-B20F-33327F7356BF}" srcId="{65E081E4-0A80-441C-8288-4E073FEF71D4}" destId="{63E3C765-E83F-4A5E-BEF2-ABB85ADCED74}" srcOrd="2" destOrd="0" parTransId="{5A58DA7A-BE81-4D26-BF5C-B5D183D91CFF}" sibTransId="{6F9FB521-03A7-4442-846C-55B5B34F9918}"/>
    <dgm:cxn modelId="{7901FCAE-7BEF-416F-B516-DB133DFC0F4E}" type="presOf" srcId="{CC1C82D2-3C2A-4A2B-A0D2-7DD1E3DEDA42}" destId="{2723C478-7B2D-4907-8731-8E985B4B43DA}" srcOrd="0" destOrd="0" presId="urn:microsoft.com/office/officeart/2018/2/layout/IconVerticalSolidList"/>
    <dgm:cxn modelId="{BF61E6CB-2B10-4615-BE4A-4D3B23782317}" type="presOf" srcId="{634864CA-21BF-45FA-AB82-9B04F341BF7B}" destId="{4B4B7B9B-E7B3-41FC-97EB-35563D6A282D}" srcOrd="0" destOrd="0" presId="urn:microsoft.com/office/officeart/2018/2/layout/IconVerticalSolidList"/>
    <dgm:cxn modelId="{D9B947D0-16AA-44D8-BDA0-A67AFBE74844}" type="presOf" srcId="{63E3C765-E83F-4A5E-BEF2-ABB85ADCED74}" destId="{5825AA91-91A4-4639-9D78-90CBA65D1952}" srcOrd="0" destOrd="0" presId="urn:microsoft.com/office/officeart/2018/2/layout/IconVerticalSolidList"/>
    <dgm:cxn modelId="{FE9CCCDE-877C-4598-AE0A-D1492DFBFF84}" type="presParOf" srcId="{7723E887-F3EA-49EF-B043-1ECD7C83A66A}" destId="{99B6CBF5-C3F9-4B67-BC92-EDBE3172206A}" srcOrd="0" destOrd="0" presId="urn:microsoft.com/office/officeart/2018/2/layout/IconVerticalSolidList"/>
    <dgm:cxn modelId="{C62E62F9-E786-400D-88E2-598D3F295A6E}" type="presParOf" srcId="{99B6CBF5-C3F9-4B67-BC92-EDBE3172206A}" destId="{D645E2AF-EF66-4DEE-AB15-4894288B9826}" srcOrd="0" destOrd="0" presId="urn:microsoft.com/office/officeart/2018/2/layout/IconVerticalSolidList"/>
    <dgm:cxn modelId="{FFFF5971-9A02-474D-9B09-07119FE3CA1D}" type="presParOf" srcId="{99B6CBF5-C3F9-4B67-BC92-EDBE3172206A}" destId="{C597E14D-B3F1-49FD-9880-E8235B0F62F1}" srcOrd="1" destOrd="0" presId="urn:microsoft.com/office/officeart/2018/2/layout/IconVerticalSolidList"/>
    <dgm:cxn modelId="{11D4C500-E854-4227-9252-ACC9E6D57CD2}" type="presParOf" srcId="{99B6CBF5-C3F9-4B67-BC92-EDBE3172206A}" destId="{62766981-0F38-4DC4-A1AE-AB9DB181B743}" srcOrd="2" destOrd="0" presId="urn:microsoft.com/office/officeart/2018/2/layout/IconVerticalSolidList"/>
    <dgm:cxn modelId="{1F57A564-B9C2-4D37-A24C-97F465A397C2}" type="presParOf" srcId="{99B6CBF5-C3F9-4B67-BC92-EDBE3172206A}" destId="{2723C478-7B2D-4907-8731-8E985B4B43DA}" srcOrd="3" destOrd="0" presId="urn:microsoft.com/office/officeart/2018/2/layout/IconVerticalSolidList"/>
    <dgm:cxn modelId="{609BB4C3-BF3C-4A6B-AEBB-C34D2A165053}" type="presParOf" srcId="{7723E887-F3EA-49EF-B043-1ECD7C83A66A}" destId="{6B768C0A-1E24-4BE5-9F57-D0DD0852D63F}" srcOrd="1" destOrd="0" presId="urn:microsoft.com/office/officeart/2018/2/layout/IconVerticalSolidList"/>
    <dgm:cxn modelId="{E9B66A82-54C9-4C55-8A22-48E708323BD0}" type="presParOf" srcId="{7723E887-F3EA-49EF-B043-1ECD7C83A66A}" destId="{5D4169E4-AA18-4113-A59E-76C09F68FC2C}" srcOrd="2" destOrd="0" presId="urn:microsoft.com/office/officeart/2018/2/layout/IconVerticalSolidList"/>
    <dgm:cxn modelId="{239E73D5-AD16-4F2F-86ED-CC03B5195136}" type="presParOf" srcId="{5D4169E4-AA18-4113-A59E-76C09F68FC2C}" destId="{66AD4852-179E-429F-B0C6-F5C46118B6A1}" srcOrd="0" destOrd="0" presId="urn:microsoft.com/office/officeart/2018/2/layout/IconVerticalSolidList"/>
    <dgm:cxn modelId="{8D4835FD-AB9C-4E4A-B756-FA62D448BB1F}" type="presParOf" srcId="{5D4169E4-AA18-4113-A59E-76C09F68FC2C}" destId="{BFE8F0BD-7EA3-4958-95C8-5002A397678F}" srcOrd="1" destOrd="0" presId="urn:microsoft.com/office/officeart/2018/2/layout/IconVerticalSolidList"/>
    <dgm:cxn modelId="{50B52E43-14E2-4A72-A2EE-1FDFD4F0FAA0}" type="presParOf" srcId="{5D4169E4-AA18-4113-A59E-76C09F68FC2C}" destId="{239C5150-E14C-4274-AB73-F69AA86E72EB}" srcOrd="2" destOrd="0" presId="urn:microsoft.com/office/officeart/2018/2/layout/IconVerticalSolidList"/>
    <dgm:cxn modelId="{74C77257-8545-4FA0-BE49-7F46E7AB1B0B}" type="presParOf" srcId="{5D4169E4-AA18-4113-A59E-76C09F68FC2C}" destId="{4B4B7B9B-E7B3-41FC-97EB-35563D6A282D}" srcOrd="3" destOrd="0" presId="urn:microsoft.com/office/officeart/2018/2/layout/IconVerticalSolidList"/>
    <dgm:cxn modelId="{A234673B-134E-454B-ACB7-256A008EB5F4}" type="presParOf" srcId="{7723E887-F3EA-49EF-B043-1ECD7C83A66A}" destId="{38D13427-F2A6-4FC1-9174-62EAD0C31624}" srcOrd="3" destOrd="0" presId="urn:microsoft.com/office/officeart/2018/2/layout/IconVerticalSolidList"/>
    <dgm:cxn modelId="{31EEFE74-110F-4F79-852B-C6875CB71F09}" type="presParOf" srcId="{7723E887-F3EA-49EF-B043-1ECD7C83A66A}" destId="{B170E161-A63A-45A7-AE1F-4734895CAE3A}" srcOrd="4" destOrd="0" presId="urn:microsoft.com/office/officeart/2018/2/layout/IconVerticalSolidList"/>
    <dgm:cxn modelId="{7FD13502-5A87-4511-8BCB-60B05FDF7A17}" type="presParOf" srcId="{B170E161-A63A-45A7-AE1F-4734895CAE3A}" destId="{EAF57004-C8EC-4CBE-8B5C-DDF60369AA56}" srcOrd="0" destOrd="0" presId="urn:microsoft.com/office/officeart/2018/2/layout/IconVerticalSolidList"/>
    <dgm:cxn modelId="{A9DD0275-7F78-48D1-AAA6-FAA840F82CD3}" type="presParOf" srcId="{B170E161-A63A-45A7-AE1F-4734895CAE3A}" destId="{1B53B9AE-4A95-4B35-9FFD-BE5E509A93DB}" srcOrd="1" destOrd="0" presId="urn:microsoft.com/office/officeart/2018/2/layout/IconVerticalSolidList"/>
    <dgm:cxn modelId="{B740421D-A253-4B9A-ACEF-8EF70B7F9475}" type="presParOf" srcId="{B170E161-A63A-45A7-AE1F-4734895CAE3A}" destId="{5667C174-E063-491D-B174-DD598872E2C5}" srcOrd="2" destOrd="0" presId="urn:microsoft.com/office/officeart/2018/2/layout/IconVerticalSolidList"/>
    <dgm:cxn modelId="{50397EC8-7E57-4889-A50F-E7FFAADE4DC7}" type="presParOf" srcId="{B170E161-A63A-45A7-AE1F-4734895CAE3A}" destId="{5825AA91-91A4-4639-9D78-90CBA65D19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D46146-9292-4F99-8DB2-4AAA52A87E6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752EF1B-4446-4BA0-9B28-FAC372912AD2}">
      <dgm:prSet/>
      <dgm:spPr/>
      <dgm:t>
        <a:bodyPr/>
        <a:lstStyle/>
        <a:p>
          <a:pPr rtl="0">
            <a:lnSpc>
              <a:spcPct val="100000"/>
            </a:lnSpc>
          </a:pPr>
          <a:r>
            <a:rPr lang="en-US" b="1" dirty="0"/>
            <a:t>Operational efficiency</a:t>
          </a:r>
          <a:r>
            <a:rPr lang="en-US" dirty="0"/>
            <a:t>: The</a:t>
          </a:r>
          <a:r>
            <a:rPr lang="en-US" dirty="0">
              <a:latin typeface="Calibri Light" panose="020F0302020204030204"/>
            </a:rPr>
            <a:t> Food chain will  </a:t>
          </a:r>
          <a:r>
            <a:rPr lang="en-US" dirty="0"/>
            <a:t>have a streamlined ordering process to ensure that customers receive their food quickly.</a:t>
          </a:r>
          <a:br>
            <a:rPr lang="en-US" dirty="0"/>
          </a:br>
          <a:endParaRPr lang="en-US" dirty="0"/>
        </a:p>
      </dgm:t>
    </dgm:pt>
    <dgm:pt modelId="{B8C4ACBF-12B4-4558-9840-D45534391803}" type="parTrans" cxnId="{2C38C47B-A36C-4B62-8200-86642D18362B}">
      <dgm:prSet/>
      <dgm:spPr/>
      <dgm:t>
        <a:bodyPr/>
        <a:lstStyle/>
        <a:p>
          <a:endParaRPr lang="en-US"/>
        </a:p>
      </dgm:t>
    </dgm:pt>
    <dgm:pt modelId="{56928B73-8CDC-41DE-87F6-E8C5AA1D18C4}" type="sibTrans" cxnId="{2C38C47B-A36C-4B62-8200-86642D18362B}">
      <dgm:prSet/>
      <dgm:spPr/>
      <dgm:t>
        <a:bodyPr/>
        <a:lstStyle/>
        <a:p>
          <a:endParaRPr lang="en-US"/>
        </a:p>
      </dgm:t>
    </dgm:pt>
    <dgm:pt modelId="{0983E472-E353-4CB8-8716-6A04BF55E00B}">
      <dgm:prSet/>
      <dgm:spPr/>
      <dgm:t>
        <a:bodyPr/>
        <a:lstStyle/>
        <a:p>
          <a:pPr>
            <a:lnSpc>
              <a:spcPct val="100000"/>
            </a:lnSpc>
          </a:pPr>
          <a:r>
            <a:rPr lang="en-US" b="1" dirty="0"/>
            <a:t>Marketing and branding</a:t>
          </a:r>
          <a:r>
            <a:rPr lang="en-US" dirty="0"/>
            <a:t>: The restaurant have a strong brand identity that emphasizes the health benefits of its menu.</a:t>
          </a:r>
        </a:p>
      </dgm:t>
    </dgm:pt>
    <dgm:pt modelId="{6F5E58A0-6013-4133-B9C5-C0F2D3D02D85}" type="parTrans" cxnId="{AAFF147C-8091-486B-8C37-DCA7B870861B}">
      <dgm:prSet/>
      <dgm:spPr/>
      <dgm:t>
        <a:bodyPr/>
        <a:lstStyle/>
        <a:p>
          <a:endParaRPr lang="en-US"/>
        </a:p>
      </dgm:t>
    </dgm:pt>
    <dgm:pt modelId="{DC999C4C-F8C0-4643-BC2C-E97E902C4004}" type="sibTrans" cxnId="{AAFF147C-8091-486B-8C37-DCA7B870861B}">
      <dgm:prSet/>
      <dgm:spPr/>
      <dgm:t>
        <a:bodyPr/>
        <a:lstStyle/>
        <a:p>
          <a:endParaRPr lang="en-US"/>
        </a:p>
      </dgm:t>
    </dgm:pt>
    <dgm:pt modelId="{D7282009-A2B2-43FA-A3AA-5055860E8DCC}">
      <dgm:prSet/>
      <dgm:spPr/>
      <dgm:t>
        <a:bodyPr/>
        <a:lstStyle/>
        <a:p>
          <a:pPr>
            <a:lnSpc>
              <a:spcPct val="100000"/>
            </a:lnSpc>
          </a:pPr>
          <a:r>
            <a:rPr lang="en-US" b="1" dirty="0"/>
            <a:t>Pricing</a:t>
          </a:r>
          <a:r>
            <a:rPr lang="en-US" dirty="0"/>
            <a:t>: The pricing be competitive with other fast food chains in the area, while still allowing for a healthy profit margin.</a:t>
          </a:r>
          <a:br>
            <a:rPr lang="en-US" dirty="0"/>
          </a:br>
          <a:endParaRPr lang="en-US" dirty="0"/>
        </a:p>
      </dgm:t>
    </dgm:pt>
    <dgm:pt modelId="{8B11F79E-185C-4DE9-B492-C83EEED13772}" type="parTrans" cxnId="{659F9EFE-9962-4F0C-9B8D-81E2BF4A6C89}">
      <dgm:prSet/>
      <dgm:spPr/>
      <dgm:t>
        <a:bodyPr/>
        <a:lstStyle/>
        <a:p>
          <a:endParaRPr lang="en-US"/>
        </a:p>
      </dgm:t>
    </dgm:pt>
    <dgm:pt modelId="{D1DB5F2D-5760-4852-B990-1A48E532A8E8}" type="sibTrans" cxnId="{659F9EFE-9962-4F0C-9B8D-81E2BF4A6C89}">
      <dgm:prSet/>
      <dgm:spPr/>
      <dgm:t>
        <a:bodyPr/>
        <a:lstStyle/>
        <a:p>
          <a:endParaRPr lang="en-US"/>
        </a:p>
      </dgm:t>
    </dgm:pt>
    <dgm:pt modelId="{99DA2B4D-1195-4966-9770-80905DD50CA1}">
      <dgm:prSet/>
      <dgm:spPr/>
      <dgm:t>
        <a:bodyPr/>
        <a:lstStyle/>
        <a:p>
          <a:pPr>
            <a:lnSpc>
              <a:spcPct val="100000"/>
            </a:lnSpc>
          </a:pPr>
          <a:r>
            <a:rPr lang="en-US" b="1" dirty="0"/>
            <a:t>Customer service:</a:t>
          </a:r>
          <a:r>
            <a:rPr lang="en-US" dirty="0"/>
            <a:t> The restaurant have well-trained staff who are knowledgeable about the menu and can provide excellent customer service.</a:t>
          </a:r>
        </a:p>
      </dgm:t>
    </dgm:pt>
    <dgm:pt modelId="{7497AD55-2BF5-4EED-940C-DDE22554CE38}" type="parTrans" cxnId="{E346C44A-FF95-401F-B3BC-9B439B2D2A88}">
      <dgm:prSet/>
      <dgm:spPr/>
      <dgm:t>
        <a:bodyPr/>
        <a:lstStyle/>
        <a:p>
          <a:endParaRPr lang="en-US"/>
        </a:p>
      </dgm:t>
    </dgm:pt>
    <dgm:pt modelId="{7CDAB942-E469-419E-9AA0-BD67597E0EFB}" type="sibTrans" cxnId="{E346C44A-FF95-401F-B3BC-9B439B2D2A88}">
      <dgm:prSet/>
      <dgm:spPr/>
      <dgm:t>
        <a:bodyPr/>
        <a:lstStyle/>
        <a:p>
          <a:endParaRPr lang="en-US"/>
        </a:p>
      </dgm:t>
    </dgm:pt>
    <dgm:pt modelId="{CC64F0B0-BBF0-4664-8D92-25C9BC035A3F}" type="pres">
      <dgm:prSet presAssocID="{C4D46146-9292-4F99-8DB2-4AAA52A87E6C}" presName="root" presStyleCnt="0">
        <dgm:presLayoutVars>
          <dgm:dir/>
          <dgm:resizeHandles val="exact"/>
        </dgm:presLayoutVars>
      </dgm:prSet>
      <dgm:spPr/>
    </dgm:pt>
    <dgm:pt modelId="{B6DE05E6-D0E0-41E5-98EA-99AC1A93CF3B}" type="pres">
      <dgm:prSet presAssocID="{5752EF1B-4446-4BA0-9B28-FAC372912AD2}" presName="compNode" presStyleCnt="0"/>
      <dgm:spPr/>
    </dgm:pt>
    <dgm:pt modelId="{72535C71-83EA-4071-8445-338DD52A4CEC}" type="pres">
      <dgm:prSet presAssocID="{5752EF1B-4446-4BA0-9B28-FAC372912AD2}" presName="bgRect" presStyleLbl="bgShp" presStyleIdx="0" presStyleCnt="4"/>
      <dgm:spPr/>
    </dgm:pt>
    <dgm:pt modelId="{D5AA5009-F80F-4EAF-AC73-89E74A335121}" type="pres">
      <dgm:prSet presAssocID="{5752EF1B-4446-4BA0-9B28-FAC372912AD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vered plate"/>
        </a:ext>
      </dgm:extLst>
    </dgm:pt>
    <dgm:pt modelId="{6B40FC82-4BA7-43AC-A248-DF5024F70057}" type="pres">
      <dgm:prSet presAssocID="{5752EF1B-4446-4BA0-9B28-FAC372912AD2}" presName="spaceRect" presStyleCnt="0"/>
      <dgm:spPr/>
    </dgm:pt>
    <dgm:pt modelId="{1792526C-E515-47DA-97A5-C49D51B5990F}" type="pres">
      <dgm:prSet presAssocID="{5752EF1B-4446-4BA0-9B28-FAC372912AD2}" presName="parTx" presStyleLbl="revTx" presStyleIdx="0" presStyleCnt="4">
        <dgm:presLayoutVars>
          <dgm:chMax val="0"/>
          <dgm:chPref val="0"/>
        </dgm:presLayoutVars>
      </dgm:prSet>
      <dgm:spPr/>
    </dgm:pt>
    <dgm:pt modelId="{3ACE223C-B712-43D5-886E-98566E7A5A6C}" type="pres">
      <dgm:prSet presAssocID="{56928B73-8CDC-41DE-87F6-E8C5AA1D18C4}" presName="sibTrans" presStyleCnt="0"/>
      <dgm:spPr/>
    </dgm:pt>
    <dgm:pt modelId="{C264BBD9-4259-4727-A91E-5F2A04668849}" type="pres">
      <dgm:prSet presAssocID="{0983E472-E353-4CB8-8716-6A04BF55E00B}" presName="compNode" presStyleCnt="0"/>
      <dgm:spPr/>
    </dgm:pt>
    <dgm:pt modelId="{6A467EEC-8D97-4A31-A3A2-065DA64D7532}" type="pres">
      <dgm:prSet presAssocID="{0983E472-E353-4CB8-8716-6A04BF55E00B}" presName="bgRect" presStyleLbl="bgShp" presStyleIdx="1" presStyleCnt="4"/>
      <dgm:spPr/>
    </dgm:pt>
    <dgm:pt modelId="{BB4CA618-DB55-4476-9CA3-BC512EED8246}" type="pres">
      <dgm:prSet presAssocID="{0983E472-E353-4CB8-8716-6A04BF55E00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rger and Drink"/>
        </a:ext>
      </dgm:extLst>
    </dgm:pt>
    <dgm:pt modelId="{F5672918-B68F-4D73-AA07-2F72F7DC54D8}" type="pres">
      <dgm:prSet presAssocID="{0983E472-E353-4CB8-8716-6A04BF55E00B}" presName="spaceRect" presStyleCnt="0"/>
      <dgm:spPr/>
    </dgm:pt>
    <dgm:pt modelId="{8782C923-422A-49DB-860B-3E53D04096C5}" type="pres">
      <dgm:prSet presAssocID="{0983E472-E353-4CB8-8716-6A04BF55E00B}" presName="parTx" presStyleLbl="revTx" presStyleIdx="1" presStyleCnt="4">
        <dgm:presLayoutVars>
          <dgm:chMax val="0"/>
          <dgm:chPref val="0"/>
        </dgm:presLayoutVars>
      </dgm:prSet>
      <dgm:spPr/>
    </dgm:pt>
    <dgm:pt modelId="{960F207C-2DCD-46EA-B3E2-7B4F0311EE7A}" type="pres">
      <dgm:prSet presAssocID="{DC999C4C-F8C0-4643-BC2C-E97E902C4004}" presName="sibTrans" presStyleCnt="0"/>
      <dgm:spPr/>
    </dgm:pt>
    <dgm:pt modelId="{A05B1518-FA0C-4FA3-A5F9-D19BBD88E6A6}" type="pres">
      <dgm:prSet presAssocID="{D7282009-A2B2-43FA-A3AA-5055860E8DCC}" presName="compNode" presStyleCnt="0"/>
      <dgm:spPr/>
    </dgm:pt>
    <dgm:pt modelId="{CD14C637-8581-4975-A3CC-541D79D3FBB1}" type="pres">
      <dgm:prSet presAssocID="{D7282009-A2B2-43FA-A3AA-5055860E8DCC}" presName="bgRect" presStyleLbl="bgShp" presStyleIdx="2" presStyleCnt="4"/>
      <dgm:spPr/>
    </dgm:pt>
    <dgm:pt modelId="{780EE354-0DE0-475E-9F17-5B6B60A8E1D2}" type="pres">
      <dgm:prSet presAssocID="{D7282009-A2B2-43FA-A3AA-5055860E8D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EFDE2A53-929A-4423-B5B4-86EFC3840A0A}" type="pres">
      <dgm:prSet presAssocID="{D7282009-A2B2-43FA-A3AA-5055860E8DCC}" presName="spaceRect" presStyleCnt="0"/>
      <dgm:spPr/>
    </dgm:pt>
    <dgm:pt modelId="{EB0C9300-7BB1-4848-BADD-D6F1A341FEF0}" type="pres">
      <dgm:prSet presAssocID="{D7282009-A2B2-43FA-A3AA-5055860E8DCC}" presName="parTx" presStyleLbl="revTx" presStyleIdx="2" presStyleCnt="4">
        <dgm:presLayoutVars>
          <dgm:chMax val="0"/>
          <dgm:chPref val="0"/>
        </dgm:presLayoutVars>
      </dgm:prSet>
      <dgm:spPr/>
    </dgm:pt>
    <dgm:pt modelId="{8441100E-E475-468E-88E0-1DD8414BA37E}" type="pres">
      <dgm:prSet presAssocID="{D1DB5F2D-5760-4852-B990-1A48E532A8E8}" presName="sibTrans" presStyleCnt="0"/>
      <dgm:spPr/>
    </dgm:pt>
    <dgm:pt modelId="{6458D4B8-A2AA-4801-8B6D-DDB3EC66A69E}" type="pres">
      <dgm:prSet presAssocID="{99DA2B4D-1195-4966-9770-80905DD50CA1}" presName="compNode" presStyleCnt="0"/>
      <dgm:spPr/>
    </dgm:pt>
    <dgm:pt modelId="{3AD4A9E0-5859-470C-9023-C0371DAC01D3}" type="pres">
      <dgm:prSet presAssocID="{99DA2B4D-1195-4966-9770-80905DD50CA1}" presName="bgRect" presStyleLbl="bgShp" presStyleIdx="3" presStyleCnt="4"/>
      <dgm:spPr/>
    </dgm:pt>
    <dgm:pt modelId="{346450ED-2CEB-4D73-B1EC-26E8F569B0EF}" type="pres">
      <dgm:prSet presAssocID="{99DA2B4D-1195-4966-9770-80905DD50CA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f"/>
        </a:ext>
      </dgm:extLst>
    </dgm:pt>
    <dgm:pt modelId="{6802035A-77E4-418D-A13A-32421022C508}" type="pres">
      <dgm:prSet presAssocID="{99DA2B4D-1195-4966-9770-80905DD50CA1}" presName="spaceRect" presStyleCnt="0"/>
      <dgm:spPr/>
    </dgm:pt>
    <dgm:pt modelId="{23090757-5A99-4EAC-A988-3C91820C3D20}" type="pres">
      <dgm:prSet presAssocID="{99DA2B4D-1195-4966-9770-80905DD50CA1}" presName="parTx" presStyleLbl="revTx" presStyleIdx="3" presStyleCnt="4">
        <dgm:presLayoutVars>
          <dgm:chMax val="0"/>
          <dgm:chPref val="0"/>
        </dgm:presLayoutVars>
      </dgm:prSet>
      <dgm:spPr/>
    </dgm:pt>
  </dgm:ptLst>
  <dgm:cxnLst>
    <dgm:cxn modelId="{0CD2012F-0079-402E-BFFD-D27840B8EE15}" type="presOf" srcId="{D7282009-A2B2-43FA-A3AA-5055860E8DCC}" destId="{EB0C9300-7BB1-4848-BADD-D6F1A341FEF0}" srcOrd="0" destOrd="0" presId="urn:microsoft.com/office/officeart/2018/2/layout/IconVerticalSolidList"/>
    <dgm:cxn modelId="{E346C44A-FF95-401F-B3BC-9B439B2D2A88}" srcId="{C4D46146-9292-4F99-8DB2-4AAA52A87E6C}" destId="{99DA2B4D-1195-4966-9770-80905DD50CA1}" srcOrd="3" destOrd="0" parTransId="{7497AD55-2BF5-4EED-940C-DDE22554CE38}" sibTransId="{7CDAB942-E469-419E-9AA0-BD67597E0EFB}"/>
    <dgm:cxn modelId="{2C38C47B-A36C-4B62-8200-86642D18362B}" srcId="{C4D46146-9292-4F99-8DB2-4AAA52A87E6C}" destId="{5752EF1B-4446-4BA0-9B28-FAC372912AD2}" srcOrd="0" destOrd="0" parTransId="{B8C4ACBF-12B4-4558-9840-D45534391803}" sibTransId="{56928B73-8CDC-41DE-87F6-E8C5AA1D18C4}"/>
    <dgm:cxn modelId="{AAFF147C-8091-486B-8C37-DCA7B870861B}" srcId="{C4D46146-9292-4F99-8DB2-4AAA52A87E6C}" destId="{0983E472-E353-4CB8-8716-6A04BF55E00B}" srcOrd="1" destOrd="0" parTransId="{6F5E58A0-6013-4133-B9C5-C0F2D3D02D85}" sibTransId="{DC999C4C-F8C0-4643-BC2C-E97E902C4004}"/>
    <dgm:cxn modelId="{3507818D-201F-4EBB-BF50-87EA1EAC95C6}" type="presOf" srcId="{0983E472-E353-4CB8-8716-6A04BF55E00B}" destId="{8782C923-422A-49DB-860B-3E53D04096C5}" srcOrd="0" destOrd="0" presId="urn:microsoft.com/office/officeart/2018/2/layout/IconVerticalSolidList"/>
    <dgm:cxn modelId="{E1DA56BC-66CF-450E-88E4-CE5C544445B1}" type="presOf" srcId="{99DA2B4D-1195-4966-9770-80905DD50CA1}" destId="{23090757-5A99-4EAC-A988-3C91820C3D20}" srcOrd="0" destOrd="0" presId="urn:microsoft.com/office/officeart/2018/2/layout/IconVerticalSolidList"/>
    <dgm:cxn modelId="{BE9AE4F0-7395-4A0E-B463-AA2A481BDE2F}" type="presOf" srcId="{C4D46146-9292-4F99-8DB2-4AAA52A87E6C}" destId="{CC64F0B0-BBF0-4664-8D92-25C9BC035A3F}" srcOrd="0" destOrd="0" presId="urn:microsoft.com/office/officeart/2018/2/layout/IconVerticalSolidList"/>
    <dgm:cxn modelId="{C1D6E8FD-F735-41A1-9509-EED25A20F8B8}" type="presOf" srcId="{5752EF1B-4446-4BA0-9B28-FAC372912AD2}" destId="{1792526C-E515-47DA-97A5-C49D51B5990F}" srcOrd="0" destOrd="0" presId="urn:microsoft.com/office/officeart/2018/2/layout/IconVerticalSolidList"/>
    <dgm:cxn modelId="{659F9EFE-9962-4F0C-9B8D-81E2BF4A6C89}" srcId="{C4D46146-9292-4F99-8DB2-4AAA52A87E6C}" destId="{D7282009-A2B2-43FA-A3AA-5055860E8DCC}" srcOrd="2" destOrd="0" parTransId="{8B11F79E-185C-4DE9-B492-C83EEED13772}" sibTransId="{D1DB5F2D-5760-4852-B990-1A48E532A8E8}"/>
    <dgm:cxn modelId="{6A5B5813-A740-4DC9-BABF-384DF0F6F5D8}" type="presParOf" srcId="{CC64F0B0-BBF0-4664-8D92-25C9BC035A3F}" destId="{B6DE05E6-D0E0-41E5-98EA-99AC1A93CF3B}" srcOrd="0" destOrd="0" presId="urn:microsoft.com/office/officeart/2018/2/layout/IconVerticalSolidList"/>
    <dgm:cxn modelId="{B2061BDB-FE79-456F-92C8-DE2B3689FFB9}" type="presParOf" srcId="{B6DE05E6-D0E0-41E5-98EA-99AC1A93CF3B}" destId="{72535C71-83EA-4071-8445-338DD52A4CEC}" srcOrd="0" destOrd="0" presId="urn:microsoft.com/office/officeart/2018/2/layout/IconVerticalSolidList"/>
    <dgm:cxn modelId="{FB59AC80-7B61-4B86-86BC-3FC91F799F81}" type="presParOf" srcId="{B6DE05E6-D0E0-41E5-98EA-99AC1A93CF3B}" destId="{D5AA5009-F80F-4EAF-AC73-89E74A335121}" srcOrd="1" destOrd="0" presId="urn:microsoft.com/office/officeart/2018/2/layout/IconVerticalSolidList"/>
    <dgm:cxn modelId="{90DA3FEF-D6BB-4859-AF32-E510435F0390}" type="presParOf" srcId="{B6DE05E6-D0E0-41E5-98EA-99AC1A93CF3B}" destId="{6B40FC82-4BA7-43AC-A248-DF5024F70057}" srcOrd="2" destOrd="0" presId="urn:microsoft.com/office/officeart/2018/2/layout/IconVerticalSolidList"/>
    <dgm:cxn modelId="{9D5B53DB-C8E2-4BE4-BB57-C065EEFBFD45}" type="presParOf" srcId="{B6DE05E6-D0E0-41E5-98EA-99AC1A93CF3B}" destId="{1792526C-E515-47DA-97A5-C49D51B5990F}" srcOrd="3" destOrd="0" presId="urn:microsoft.com/office/officeart/2018/2/layout/IconVerticalSolidList"/>
    <dgm:cxn modelId="{94034E6D-9C7D-423B-83D9-2C54574C4FA9}" type="presParOf" srcId="{CC64F0B0-BBF0-4664-8D92-25C9BC035A3F}" destId="{3ACE223C-B712-43D5-886E-98566E7A5A6C}" srcOrd="1" destOrd="0" presId="urn:microsoft.com/office/officeart/2018/2/layout/IconVerticalSolidList"/>
    <dgm:cxn modelId="{040CBD7A-2C31-4B75-9A8D-C5C28F20B988}" type="presParOf" srcId="{CC64F0B0-BBF0-4664-8D92-25C9BC035A3F}" destId="{C264BBD9-4259-4727-A91E-5F2A04668849}" srcOrd="2" destOrd="0" presId="urn:microsoft.com/office/officeart/2018/2/layout/IconVerticalSolidList"/>
    <dgm:cxn modelId="{5F7D4449-8147-478A-88FC-3C4324EEEB76}" type="presParOf" srcId="{C264BBD9-4259-4727-A91E-5F2A04668849}" destId="{6A467EEC-8D97-4A31-A3A2-065DA64D7532}" srcOrd="0" destOrd="0" presId="urn:microsoft.com/office/officeart/2018/2/layout/IconVerticalSolidList"/>
    <dgm:cxn modelId="{C3AFCBA5-E75B-4942-9199-88039508616E}" type="presParOf" srcId="{C264BBD9-4259-4727-A91E-5F2A04668849}" destId="{BB4CA618-DB55-4476-9CA3-BC512EED8246}" srcOrd="1" destOrd="0" presId="urn:microsoft.com/office/officeart/2018/2/layout/IconVerticalSolidList"/>
    <dgm:cxn modelId="{C9E99364-BACF-4DEC-8AB0-ADBC8BC7164C}" type="presParOf" srcId="{C264BBD9-4259-4727-A91E-5F2A04668849}" destId="{F5672918-B68F-4D73-AA07-2F72F7DC54D8}" srcOrd="2" destOrd="0" presId="urn:microsoft.com/office/officeart/2018/2/layout/IconVerticalSolidList"/>
    <dgm:cxn modelId="{75888A22-F7BB-4BC0-9FC0-CAC4FD280D2E}" type="presParOf" srcId="{C264BBD9-4259-4727-A91E-5F2A04668849}" destId="{8782C923-422A-49DB-860B-3E53D04096C5}" srcOrd="3" destOrd="0" presId="urn:microsoft.com/office/officeart/2018/2/layout/IconVerticalSolidList"/>
    <dgm:cxn modelId="{7E892344-25C5-48A1-AD31-22C6EC339C02}" type="presParOf" srcId="{CC64F0B0-BBF0-4664-8D92-25C9BC035A3F}" destId="{960F207C-2DCD-46EA-B3E2-7B4F0311EE7A}" srcOrd="3" destOrd="0" presId="urn:microsoft.com/office/officeart/2018/2/layout/IconVerticalSolidList"/>
    <dgm:cxn modelId="{D2F82D77-71F9-41CD-851A-593E12352D8A}" type="presParOf" srcId="{CC64F0B0-BBF0-4664-8D92-25C9BC035A3F}" destId="{A05B1518-FA0C-4FA3-A5F9-D19BBD88E6A6}" srcOrd="4" destOrd="0" presId="urn:microsoft.com/office/officeart/2018/2/layout/IconVerticalSolidList"/>
    <dgm:cxn modelId="{F34B692D-E474-492E-8D1B-5C1580BAA8FE}" type="presParOf" srcId="{A05B1518-FA0C-4FA3-A5F9-D19BBD88E6A6}" destId="{CD14C637-8581-4975-A3CC-541D79D3FBB1}" srcOrd="0" destOrd="0" presId="urn:microsoft.com/office/officeart/2018/2/layout/IconVerticalSolidList"/>
    <dgm:cxn modelId="{69D63271-17E3-44D3-A004-F6B71663D463}" type="presParOf" srcId="{A05B1518-FA0C-4FA3-A5F9-D19BBD88E6A6}" destId="{780EE354-0DE0-475E-9F17-5B6B60A8E1D2}" srcOrd="1" destOrd="0" presId="urn:microsoft.com/office/officeart/2018/2/layout/IconVerticalSolidList"/>
    <dgm:cxn modelId="{12ED7707-1647-4909-9E4B-17DD5D705B26}" type="presParOf" srcId="{A05B1518-FA0C-4FA3-A5F9-D19BBD88E6A6}" destId="{EFDE2A53-929A-4423-B5B4-86EFC3840A0A}" srcOrd="2" destOrd="0" presId="urn:microsoft.com/office/officeart/2018/2/layout/IconVerticalSolidList"/>
    <dgm:cxn modelId="{FDFF408C-459B-4EBB-A0BE-6138460953FE}" type="presParOf" srcId="{A05B1518-FA0C-4FA3-A5F9-D19BBD88E6A6}" destId="{EB0C9300-7BB1-4848-BADD-D6F1A341FEF0}" srcOrd="3" destOrd="0" presId="urn:microsoft.com/office/officeart/2018/2/layout/IconVerticalSolidList"/>
    <dgm:cxn modelId="{34E3F306-114B-4170-B326-E2A27197B767}" type="presParOf" srcId="{CC64F0B0-BBF0-4664-8D92-25C9BC035A3F}" destId="{8441100E-E475-468E-88E0-1DD8414BA37E}" srcOrd="5" destOrd="0" presId="urn:microsoft.com/office/officeart/2018/2/layout/IconVerticalSolidList"/>
    <dgm:cxn modelId="{EBC4C245-19AF-4D09-8040-790705D99D65}" type="presParOf" srcId="{CC64F0B0-BBF0-4664-8D92-25C9BC035A3F}" destId="{6458D4B8-A2AA-4801-8B6D-DDB3EC66A69E}" srcOrd="6" destOrd="0" presId="urn:microsoft.com/office/officeart/2018/2/layout/IconVerticalSolidList"/>
    <dgm:cxn modelId="{5509F4DC-32B6-4F4F-ADB3-2405E70A9667}" type="presParOf" srcId="{6458D4B8-A2AA-4801-8B6D-DDB3EC66A69E}" destId="{3AD4A9E0-5859-470C-9023-C0371DAC01D3}" srcOrd="0" destOrd="0" presId="urn:microsoft.com/office/officeart/2018/2/layout/IconVerticalSolidList"/>
    <dgm:cxn modelId="{3BB3355C-278A-4C16-8739-8B9DDA3286AD}" type="presParOf" srcId="{6458D4B8-A2AA-4801-8B6D-DDB3EC66A69E}" destId="{346450ED-2CEB-4D73-B1EC-26E8F569B0EF}" srcOrd="1" destOrd="0" presId="urn:microsoft.com/office/officeart/2018/2/layout/IconVerticalSolidList"/>
    <dgm:cxn modelId="{CDAD3D66-3958-46A6-9BF6-600B847FEEC6}" type="presParOf" srcId="{6458D4B8-A2AA-4801-8B6D-DDB3EC66A69E}" destId="{6802035A-77E4-418D-A13A-32421022C508}" srcOrd="2" destOrd="0" presId="urn:microsoft.com/office/officeart/2018/2/layout/IconVerticalSolidList"/>
    <dgm:cxn modelId="{EF8C1713-250C-4878-9C0C-9530CD4F8DC8}" type="presParOf" srcId="{6458D4B8-A2AA-4801-8B6D-DDB3EC66A69E}" destId="{23090757-5A99-4EAC-A988-3C91820C3D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674DA0-379D-4021-B780-896A02697D15}"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D9D4E3EB-EA74-401C-ACC8-DA483BA930CE}">
      <dgm:prSet/>
      <dgm:spPr/>
      <dgm:t>
        <a:bodyPr/>
        <a:lstStyle/>
        <a:p>
          <a:r>
            <a:rPr lang="en-US"/>
            <a:t>GST Registration: GST registration for tax on goods and services applies . We have to make an</a:t>
          </a:r>
          <a:br>
            <a:rPr lang="en-US"/>
          </a:br>
          <a:r>
            <a:rPr lang="en-US"/>
            <a:t>application on the government's official website directly, with complete information, and then</a:t>
          </a:r>
          <a:br>
            <a:rPr lang="en-US"/>
          </a:br>
          <a:r>
            <a:rPr lang="en-US"/>
            <a:t>complete the registration on the internet.</a:t>
          </a:r>
        </a:p>
      </dgm:t>
    </dgm:pt>
    <dgm:pt modelId="{09ADAB32-ABA0-415D-BF61-F6A2BB5B32DA}" type="parTrans" cxnId="{3F9F4047-A19D-4253-B59A-5F822FB4BEAF}">
      <dgm:prSet/>
      <dgm:spPr/>
      <dgm:t>
        <a:bodyPr/>
        <a:lstStyle/>
        <a:p>
          <a:endParaRPr lang="en-US"/>
        </a:p>
      </dgm:t>
    </dgm:pt>
    <dgm:pt modelId="{20BDCEB6-A28A-4FD3-B929-6542BC175716}" type="sibTrans" cxnId="{3F9F4047-A19D-4253-B59A-5F822FB4BEAF}">
      <dgm:prSet phldrT="01"/>
      <dgm:spPr/>
      <dgm:t>
        <a:bodyPr/>
        <a:lstStyle/>
        <a:p>
          <a:r>
            <a:rPr lang="en-US"/>
            <a:t>01</a:t>
          </a:r>
        </a:p>
      </dgm:t>
    </dgm:pt>
    <dgm:pt modelId="{C3BF8573-2DBB-4DCE-A057-5389D9968F7B}">
      <dgm:prSet/>
      <dgm:spPr/>
      <dgm:t>
        <a:bodyPr/>
        <a:lstStyle/>
        <a:p>
          <a:r>
            <a:rPr lang="en-US"/>
            <a:t>FSSAI: A business that is starting in the field of food does require the FSSAI certification, and it</a:t>
          </a:r>
          <a:br>
            <a:rPr lang="en-US"/>
          </a:br>
          <a:r>
            <a:rPr lang="en-US"/>
            <a:t>assures the credibility and the quality of brand.</a:t>
          </a:r>
        </a:p>
      </dgm:t>
    </dgm:pt>
    <dgm:pt modelId="{0223A702-C3AE-4624-BB68-BE8A57498977}" type="parTrans" cxnId="{C3DD4E14-8A29-4C4C-854B-6F9A6EDB28EC}">
      <dgm:prSet/>
      <dgm:spPr/>
      <dgm:t>
        <a:bodyPr/>
        <a:lstStyle/>
        <a:p>
          <a:endParaRPr lang="en-US"/>
        </a:p>
      </dgm:t>
    </dgm:pt>
    <dgm:pt modelId="{14FA091E-7B7E-45EF-8E65-F21511411107}" type="sibTrans" cxnId="{C3DD4E14-8A29-4C4C-854B-6F9A6EDB28EC}">
      <dgm:prSet phldrT="02"/>
      <dgm:spPr/>
      <dgm:t>
        <a:bodyPr/>
        <a:lstStyle/>
        <a:p>
          <a:r>
            <a:rPr lang="en-US"/>
            <a:t>02</a:t>
          </a:r>
        </a:p>
      </dgm:t>
    </dgm:pt>
    <dgm:pt modelId="{30950C34-8945-41D7-8B43-1BCB5FF40EBE}">
      <dgm:prSet/>
      <dgm:spPr/>
      <dgm:t>
        <a:bodyPr/>
        <a:lstStyle/>
        <a:p>
          <a:r>
            <a:rPr lang="en-US"/>
            <a:t>Trademark: If you intend to promote your brand, you should not allow anyone to imitate it.</a:t>
          </a:r>
          <a:br>
            <a:rPr lang="en-US"/>
          </a:br>
          <a:r>
            <a:rPr lang="en-US"/>
            <a:t>A trademark registration will guarantee name and logo are not copied by anybody else.</a:t>
          </a:r>
        </a:p>
      </dgm:t>
    </dgm:pt>
    <dgm:pt modelId="{4FEE6A34-EC4F-48CB-876D-AD3FB416FAD4}" type="parTrans" cxnId="{03A61E8F-0162-4468-A55E-3229EFED02B2}">
      <dgm:prSet/>
      <dgm:spPr/>
      <dgm:t>
        <a:bodyPr/>
        <a:lstStyle/>
        <a:p>
          <a:endParaRPr lang="en-US"/>
        </a:p>
      </dgm:t>
    </dgm:pt>
    <dgm:pt modelId="{07D5EBDC-8EEE-4BE9-881D-53C11037E860}" type="sibTrans" cxnId="{03A61E8F-0162-4468-A55E-3229EFED02B2}">
      <dgm:prSet phldrT="03"/>
      <dgm:spPr/>
      <dgm:t>
        <a:bodyPr/>
        <a:lstStyle/>
        <a:p>
          <a:r>
            <a:rPr lang="en-US"/>
            <a:t>03</a:t>
          </a:r>
        </a:p>
      </dgm:t>
    </dgm:pt>
    <dgm:pt modelId="{906C3059-33A6-41B6-BC9B-4A04D3B5981C}" type="pres">
      <dgm:prSet presAssocID="{8C674DA0-379D-4021-B780-896A02697D15}" presName="Name0" presStyleCnt="0">
        <dgm:presLayoutVars>
          <dgm:animLvl val="lvl"/>
          <dgm:resizeHandles val="exact"/>
        </dgm:presLayoutVars>
      </dgm:prSet>
      <dgm:spPr/>
    </dgm:pt>
    <dgm:pt modelId="{D846BD1A-0DF7-4D59-AE19-B2A1BCFFDB0B}" type="pres">
      <dgm:prSet presAssocID="{D9D4E3EB-EA74-401C-ACC8-DA483BA930CE}" presName="compositeNode" presStyleCnt="0">
        <dgm:presLayoutVars>
          <dgm:bulletEnabled val="1"/>
        </dgm:presLayoutVars>
      </dgm:prSet>
      <dgm:spPr/>
    </dgm:pt>
    <dgm:pt modelId="{BCF7152D-5D2C-4717-8150-AC4E4008A543}" type="pres">
      <dgm:prSet presAssocID="{D9D4E3EB-EA74-401C-ACC8-DA483BA930CE}" presName="bgRect" presStyleLbl="alignNode1" presStyleIdx="0" presStyleCnt="3"/>
      <dgm:spPr/>
    </dgm:pt>
    <dgm:pt modelId="{8F6CA3DE-BA2E-49FE-A0F6-1D6F4BF6279A}" type="pres">
      <dgm:prSet presAssocID="{20BDCEB6-A28A-4FD3-B929-6542BC175716}" presName="sibTransNodeRect" presStyleLbl="alignNode1" presStyleIdx="0" presStyleCnt="3">
        <dgm:presLayoutVars>
          <dgm:chMax val="0"/>
          <dgm:bulletEnabled val="1"/>
        </dgm:presLayoutVars>
      </dgm:prSet>
      <dgm:spPr/>
    </dgm:pt>
    <dgm:pt modelId="{944BEABD-3FDF-486D-A55A-32EF1438C665}" type="pres">
      <dgm:prSet presAssocID="{D9D4E3EB-EA74-401C-ACC8-DA483BA930CE}" presName="nodeRect" presStyleLbl="alignNode1" presStyleIdx="0" presStyleCnt="3">
        <dgm:presLayoutVars>
          <dgm:bulletEnabled val="1"/>
        </dgm:presLayoutVars>
      </dgm:prSet>
      <dgm:spPr/>
    </dgm:pt>
    <dgm:pt modelId="{3516D58D-5B3E-482B-9720-04A604176E52}" type="pres">
      <dgm:prSet presAssocID="{20BDCEB6-A28A-4FD3-B929-6542BC175716}" presName="sibTrans" presStyleCnt="0"/>
      <dgm:spPr/>
    </dgm:pt>
    <dgm:pt modelId="{039A4AFE-632C-4B9D-9F42-021762285DC3}" type="pres">
      <dgm:prSet presAssocID="{C3BF8573-2DBB-4DCE-A057-5389D9968F7B}" presName="compositeNode" presStyleCnt="0">
        <dgm:presLayoutVars>
          <dgm:bulletEnabled val="1"/>
        </dgm:presLayoutVars>
      </dgm:prSet>
      <dgm:spPr/>
    </dgm:pt>
    <dgm:pt modelId="{04BA61CB-7327-42B5-99AF-4523F1659623}" type="pres">
      <dgm:prSet presAssocID="{C3BF8573-2DBB-4DCE-A057-5389D9968F7B}" presName="bgRect" presStyleLbl="alignNode1" presStyleIdx="1" presStyleCnt="3"/>
      <dgm:spPr/>
    </dgm:pt>
    <dgm:pt modelId="{B72FEB70-34FD-4CF5-8054-1670209524B2}" type="pres">
      <dgm:prSet presAssocID="{14FA091E-7B7E-45EF-8E65-F21511411107}" presName="sibTransNodeRect" presStyleLbl="alignNode1" presStyleIdx="1" presStyleCnt="3">
        <dgm:presLayoutVars>
          <dgm:chMax val="0"/>
          <dgm:bulletEnabled val="1"/>
        </dgm:presLayoutVars>
      </dgm:prSet>
      <dgm:spPr/>
    </dgm:pt>
    <dgm:pt modelId="{60355131-5533-4B2C-A063-B4E297FE6EE0}" type="pres">
      <dgm:prSet presAssocID="{C3BF8573-2DBB-4DCE-A057-5389D9968F7B}" presName="nodeRect" presStyleLbl="alignNode1" presStyleIdx="1" presStyleCnt="3">
        <dgm:presLayoutVars>
          <dgm:bulletEnabled val="1"/>
        </dgm:presLayoutVars>
      </dgm:prSet>
      <dgm:spPr/>
    </dgm:pt>
    <dgm:pt modelId="{B3003CBF-0BCB-45E9-8B78-95BB9CF97FE3}" type="pres">
      <dgm:prSet presAssocID="{14FA091E-7B7E-45EF-8E65-F21511411107}" presName="sibTrans" presStyleCnt="0"/>
      <dgm:spPr/>
    </dgm:pt>
    <dgm:pt modelId="{842EAE2C-0819-41AA-AAE7-16A13CAF4ED9}" type="pres">
      <dgm:prSet presAssocID="{30950C34-8945-41D7-8B43-1BCB5FF40EBE}" presName="compositeNode" presStyleCnt="0">
        <dgm:presLayoutVars>
          <dgm:bulletEnabled val="1"/>
        </dgm:presLayoutVars>
      </dgm:prSet>
      <dgm:spPr/>
    </dgm:pt>
    <dgm:pt modelId="{BA83779C-E772-4AD2-804C-C4A1CBCCBD5C}" type="pres">
      <dgm:prSet presAssocID="{30950C34-8945-41D7-8B43-1BCB5FF40EBE}" presName="bgRect" presStyleLbl="alignNode1" presStyleIdx="2" presStyleCnt="3"/>
      <dgm:spPr/>
    </dgm:pt>
    <dgm:pt modelId="{2CF34AC0-3D38-41D9-B5A0-8334FDDB6FB4}" type="pres">
      <dgm:prSet presAssocID="{07D5EBDC-8EEE-4BE9-881D-53C11037E860}" presName="sibTransNodeRect" presStyleLbl="alignNode1" presStyleIdx="2" presStyleCnt="3">
        <dgm:presLayoutVars>
          <dgm:chMax val="0"/>
          <dgm:bulletEnabled val="1"/>
        </dgm:presLayoutVars>
      </dgm:prSet>
      <dgm:spPr/>
    </dgm:pt>
    <dgm:pt modelId="{3E1B27F8-54B7-47FA-AC95-2218E0B89641}" type="pres">
      <dgm:prSet presAssocID="{30950C34-8945-41D7-8B43-1BCB5FF40EBE}" presName="nodeRect" presStyleLbl="alignNode1" presStyleIdx="2" presStyleCnt="3">
        <dgm:presLayoutVars>
          <dgm:bulletEnabled val="1"/>
        </dgm:presLayoutVars>
      </dgm:prSet>
      <dgm:spPr/>
    </dgm:pt>
  </dgm:ptLst>
  <dgm:cxnLst>
    <dgm:cxn modelId="{C3DD4E14-8A29-4C4C-854B-6F9A6EDB28EC}" srcId="{8C674DA0-379D-4021-B780-896A02697D15}" destId="{C3BF8573-2DBB-4DCE-A057-5389D9968F7B}" srcOrd="1" destOrd="0" parTransId="{0223A702-C3AE-4624-BB68-BE8A57498977}" sibTransId="{14FA091E-7B7E-45EF-8E65-F21511411107}"/>
    <dgm:cxn modelId="{0A59B521-D863-440F-BCE0-EDE3998462CD}" type="presOf" srcId="{D9D4E3EB-EA74-401C-ACC8-DA483BA930CE}" destId="{BCF7152D-5D2C-4717-8150-AC4E4008A543}" srcOrd="0" destOrd="0" presId="urn:microsoft.com/office/officeart/2016/7/layout/LinearBlockProcessNumbered"/>
    <dgm:cxn modelId="{7F11DE34-08B8-48DD-8AA3-FF3A744180DF}" type="presOf" srcId="{8C674DA0-379D-4021-B780-896A02697D15}" destId="{906C3059-33A6-41B6-BC9B-4A04D3B5981C}" srcOrd="0" destOrd="0" presId="urn:microsoft.com/office/officeart/2016/7/layout/LinearBlockProcessNumbered"/>
    <dgm:cxn modelId="{3F9F4047-A19D-4253-B59A-5F822FB4BEAF}" srcId="{8C674DA0-379D-4021-B780-896A02697D15}" destId="{D9D4E3EB-EA74-401C-ACC8-DA483BA930CE}" srcOrd="0" destOrd="0" parTransId="{09ADAB32-ABA0-415D-BF61-F6A2BB5B32DA}" sibTransId="{20BDCEB6-A28A-4FD3-B929-6542BC175716}"/>
    <dgm:cxn modelId="{CFD8AB4C-3388-4641-8C32-3D10003BD567}" type="presOf" srcId="{14FA091E-7B7E-45EF-8E65-F21511411107}" destId="{B72FEB70-34FD-4CF5-8054-1670209524B2}" srcOrd="0" destOrd="0" presId="urn:microsoft.com/office/officeart/2016/7/layout/LinearBlockProcessNumbered"/>
    <dgm:cxn modelId="{C00F236F-4A22-402D-91FE-AF18EBF22DA5}" type="presOf" srcId="{30950C34-8945-41D7-8B43-1BCB5FF40EBE}" destId="{BA83779C-E772-4AD2-804C-C4A1CBCCBD5C}" srcOrd="0" destOrd="0" presId="urn:microsoft.com/office/officeart/2016/7/layout/LinearBlockProcessNumbered"/>
    <dgm:cxn modelId="{09B66F6F-BD76-4DE2-A116-536FCE03DA14}" type="presOf" srcId="{20BDCEB6-A28A-4FD3-B929-6542BC175716}" destId="{8F6CA3DE-BA2E-49FE-A0F6-1D6F4BF6279A}" srcOrd="0" destOrd="0" presId="urn:microsoft.com/office/officeart/2016/7/layout/LinearBlockProcessNumbered"/>
    <dgm:cxn modelId="{EEAFED85-AF5E-439C-A2D7-D33BAD6D1D5D}" type="presOf" srcId="{30950C34-8945-41D7-8B43-1BCB5FF40EBE}" destId="{3E1B27F8-54B7-47FA-AC95-2218E0B89641}" srcOrd="1" destOrd="0" presId="urn:microsoft.com/office/officeart/2016/7/layout/LinearBlockProcessNumbered"/>
    <dgm:cxn modelId="{03A61E8F-0162-4468-A55E-3229EFED02B2}" srcId="{8C674DA0-379D-4021-B780-896A02697D15}" destId="{30950C34-8945-41D7-8B43-1BCB5FF40EBE}" srcOrd="2" destOrd="0" parTransId="{4FEE6A34-EC4F-48CB-876D-AD3FB416FAD4}" sibTransId="{07D5EBDC-8EEE-4BE9-881D-53C11037E860}"/>
    <dgm:cxn modelId="{DF8259B5-E509-4A82-87E4-869DDFC7822B}" type="presOf" srcId="{C3BF8573-2DBB-4DCE-A057-5389D9968F7B}" destId="{04BA61CB-7327-42B5-99AF-4523F1659623}" srcOrd="0" destOrd="0" presId="urn:microsoft.com/office/officeart/2016/7/layout/LinearBlockProcessNumbered"/>
    <dgm:cxn modelId="{DFB2FCC3-48D2-4403-932E-9B519D9D98A8}" type="presOf" srcId="{07D5EBDC-8EEE-4BE9-881D-53C11037E860}" destId="{2CF34AC0-3D38-41D9-B5A0-8334FDDB6FB4}" srcOrd="0" destOrd="0" presId="urn:microsoft.com/office/officeart/2016/7/layout/LinearBlockProcessNumbered"/>
    <dgm:cxn modelId="{C0C996E0-EB33-41CC-9CCD-B78A623BD3AB}" type="presOf" srcId="{D9D4E3EB-EA74-401C-ACC8-DA483BA930CE}" destId="{944BEABD-3FDF-486D-A55A-32EF1438C665}" srcOrd="1" destOrd="0" presId="urn:microsoft.com/office/officeart/2016/7/layout/LinearBlockProcessNumbered"/>
    <dgm:cxn modelId="{24DD6CFB-895C-4054-954E-D95FE78A7011}" type="presOf" srcId="{C3BF8573-2DBB-4DCE-A057-5389D9968F7B}" destId="{60355131-5533-4B2C-A063-B4E297FE6EE0}" srcOrd="1" destOrd="0" presId="urn:microsoft.com/office/officeart/2016/7/layout/LinearBlockProcessNumbered"/>
    <dgm:cxn modelId="{F7A4CA15-85B1-459B-9606-32B5EFF7A785}" type="presParOf" srcId="{906C3059-33A6-41B6-BC9B-4A04D3B5981C}" destId="{D846BD1A-0DF7-4D59-AE19-B2A1BCFFDB0B}" srcOrd="0" destOrd="0" presId="urn:microsoft.com/office/officeart/2016/7/layout/LinearBlockProcessNumbered"/>
    <dgm:cxn modelId="{D16F87EF-5102-466E-B8A2-7D028B78D198}" type="presParOf" srcId="{D846BD1A-0DF7-4D59-AE19-B2A1BCFFDB0B}" destId="{BCF7152D-5D2C-4717-8150-AC4E4008A543}" srcOrd="0" destOrd="0" presId="urn:microsoft.com/office/officeart/2016/7/layout/LinearBlockProcessNumbered"/>
    <dgm:cxn modelId="{D4D640CD-1F81-46B8-951A-30353A3B2CC7}" type="presParOf" srcId="{D846BD1A-0DF7-4D59-AE19-B2A1BCFFDB0B}" destId="{8F6CA3DE-BA2E-49FE-A0F6-1D6F4BF6279A}" srcOrd="1" destOrd="0" presId="urn:microsoft.com/office/officeart/2016/7/layout/LinearBlockProcessNumbered"/>
    <dgm:cxn modelId="{4F084681-BD0A-4378-80CA-553BA1081B15}" type="presParOf" srcId="{D846BD1A-0DF7-4D59-AE19-B2A1BCFFDB0B}" destId="{944BEABD-3FDF-486D-A55A-32EF1438C665}" srcOrd="2" destOrd="0" presId="urn:microsoft.com/office/officeart/2016/7/layout/LinearBlockProcessNumbered"/>
    <dgm:cxn modelId="{A5EB418D-0A92-48E3-BF9F-9E0088885E77}" type="presParOf" srcId="{906C3059-33A6-41B6-BC9B-4A04D3B5981C}" destId="{3516D58D-5B3E-482B-9720-04A604176E52}" srcOrd="1" destOrd="0" presId="urn:microsoft.com/office/officeart/2016/7/layout/LinearBlockProcessNumbered"/>
    <dgm:cxn modelId="{A74F287A-67A3-48E3-90D1-4FB12207E8A0}" type="presParOf" srcId="{906C3059-33A6-41B6-BC9B-4A04D3B5981C}" destId="{039A4AFE-632C-4B9D-9F42-021762285DC3}" srcOrd="2" destOrd="0" presId="urn:microsoft.com/office/officeart/2016/7/layout/LinearBlockProcessNumbered"/>
    <dgm:cxn modelId="{4AD52453-3190-41D0-B0CD-950A68031F2B}" type="presParOf" srcId="{039A4AFE-632C-4B9D-9F42-021762285DC3}" destId="{04BA61CB-7327-42B5-99AF-4523F1659623}" srcOrd="0" destOrd="0" presId="urn:microsoft.com/office/officeart/2016/7/layout/LinearBlockProcessNumbered"/>
    <dgm:cxn modelId="{D2FFF0A7-AE84-4377-860F-C7D6424E917F}" type="presParOf" srcId="{039A4AFE-632C-4B9D-9F42-021762285DC3}" destId="{B72FEB70-34FD-4CF5-8054-1670209524B2}" srcOrd="1" destOrd="0" presId="urn:microsoft.com/office/officeart/2016/7/layout/LinearBlockProcessNumbered"/>
    <dgm:cxn modelId="{3C3DAA53-0B4F-4692-B2A3-1F2B150C1121}" type="presParOf" srcId="{039A4AFE-632C-4B9D-9F42-021762285DC3}" destId="{60355131-5533-4B2C-A063-B4E297FE6EE0}" srcOrd="2" destOrd="0" presId="urn:microsoft.com/office/officeart/2016/7/layout/LinearBlockProcessNumbered"/>
    <dgm:cxn modelId="{80062926-4D2B-4950-8D12-7C51AA1E8EF0}" type="presParOf" srcId="{906C3059-33A6-41B6-BC9B-4A04D3B5981C}" destId="{B3003CBF-0BCB-45E9-8B78-95BB9CF97FE3}" srcOrd="3" destOrd="0" presId="urn:microsoft.com/office/officeart/2016/7/layout/LinearBlockProcessNumbered"/>
    <dgm:cxn modelId="{B8144CBD-BD6F-4E63-8764-52ECA9917645}" type="presParOf" srcId="{906C3059-33A6-41B6-BC9B-4A04D3B5981C}" destId="{842EAE2C-0819-41AA-AAE7-16A13CAF4ED9}" srcOrd="4" destOrd="0" presId="urn:microsoft.com/office/officeart/2016/7/layout/LinearBlockProcessNumbered"/>
    <dgm:cxn modelId="{EEBFD3CC-5ACE-4DE9-8D3F-6816EB4EB72F}" type="presParOf" srcId="{842EAE2C-0819-41AA-AAE7-16A13CAF4ED9}" destId="{BA83779C-E772-4AD2-804C-C4A1CBCCBD5C}" srcOrd="0" destOrd="0" presId="urn:microsoft.com/office/officeart/2016/7/layout/LinearBlockProcessNumbered"/>
    <dgm:cxn modelId="{2040D3D3-24DA-4218-8FB1-9192B3A755F1}" type="presParOf" srcId="{842EAE2C-0819-41AA-AAE7-16A13CAF4ED9}" destId="{2CF34AC0-3D38-41D9-B5A0-8334FDDB6FB4}" srcOrd="1" destOrd="0" presId="urn:microsoft.com/office/officeart/2016/7/layout/LinearBlockProcessNumbered"/>
    <dgm:cxn modelId="{424B754E-6EBF-4D5A-8092-0DAFF1206376}" type="presParOf" srcId="{842EAE2C-0819-41AA-AAE7-16A13CAF4ED9}" destId="{3E1B27F8-54B7-47FA-AC95-2218E0B8964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F6E2DA-D255-4E5C-B995-D89EB19B276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2C6CB1-981C-435A-9E03-99C7B2CF56BB}">
      <dgm:prSet/>
      <dgm:spPr/>
      <dgm:t>
        <a:bodyPr/>
        <a:lstStyle/>
        <a:p>
          <a:pPr>
            <a:lnSpc>
              <a:spcPct val="100000"/>
            </a:lnSpc>
          </a:pPr>
          <a:r>
            <a:rPr lang="en-US" b="1" dirty="0"/>
            <a:t>Subscription service:</a:t>
          </a:r>
          <a:r>
            <a:rPr lang="en-US" dirty="0"/>
            <a:t> The restaurant offer a subscription service where customers pay a monthly fee to receive a certain number of meals per week or month. This model could be attractive to customers who want a consistent supply of healthy food options.</a:t>
          </a:r>
          <a:br>
            <a:rPr lang="en-US" dirty="0"/>
          </a:br>
          <a:endParaRPr lang="en-US" dirty="0"/>
        </a:p>
      </dgm:t>
    </dgm:pt>
    <dgm:pt modelId="{8080BBB7-FE16-4168-8901-3C57B9BEE844}" type="parTrans" cxnId="{37FC3F66-5D27-43FB-95CE-E9FBE4EA660B}">
      <dgm:prSet/>
      <dgm:spPr/>
      <dgm:t>
        <a:bodyPr/>
        <a:lstStyle/>
        <a:p>
          <a:endParaRPr lang="en-US"/>
        </a:p>
      </dgm:t>
    </dgm:pt>
    <dgm:pt modelId="{D829B22B-8074-4788-8DF9-737D9BB411DA}" type="sibTrans" cxnId="{37FC3F66-5D27-43FB-95CE-E9FBE4EA660B}">
      <dgm:prSet/>
      <dgm:spPr/>
      <dgm:t>
        <a:bodyPr/>
        <a:lstStyle/>
        <a:p>
          <a:endParaRPr lang="en-US"/>
        </a:p>
      </dgm:t>
    </dgm:pt>
    <dgm:pt modelId="{8239690F-EA8E-4FBF-AD52-1094BCB3F368}">
      <dgm:prSet/>
      <dgm:spPr/>
      <dgm:t>
        <a:bodyPr/>
        <a:lstStyle/>
        <a:p>
          <a:pPr>
            <a:lnSpc>
              <a:spcPct val="100000"/>
            </a:lnSpc>
          </a:pPr>
          <a:r>
            <a:rPr lang="en-US" b="1" dirty="0"/>
            <a:t>Catering:</a:t>
          </a:r>
          <a:r>
            <a:rPr lang="en-US" dirty="0"/>
            <a:t> The restaurant offer catering services for events (50000/day), such as corporate meetings, parties, and weddings. This will be a lucrative revenue stream, as the restaurant could charge higher prices for larger orders.</a:t>
          </a:r>
        </a:p>
      </dgm:t>
    </dgm:pt>
    <dgm:pt modelId="{AC217545-D863-40C1-8A74-7B0EB5B774C1}" type="parTrans" cxnId="{02D2209A-A3D0-4D38-AF89-326CDE377C1E}">
      <dgm:prSet/>
      <dgm:spPr/>
      <dgm:t>
        <a:bodyPr/>
        <a:lstStyle/>
        <a:p>
          <a:endParaRPr lang="en-US"/>
        </a:p>
      </dgm:t>
    </dgm:pt>
    <dgm:pt modelId="{27298B41-C640-4998-BF88-0D3D26EE205C}" type="sibTrans" cxnId="{02D2209A-A3D0-4D38-AF89-326CDE377C1E}">
      <dgm:prSet/>
      <dgm:spPr/>
      <dgm:t>
        <a:bodyPr/>
        <a:lstStyle/>
        <a:p>
          <a:endParaRPr lang="en-US"/>
        </a:p>
      </dgm:t>
    </dgm:pt>
    <dgm:pt modelId="{BA6DF050-3375-491F-8727-50AB80A0AE5D}">
      <dgm:prSet/>
      <dgm:spPr/>
      <dgm:t>
        <a:bodyPr/>
        <a:lstStyle/>
        <a:p>
          <a:pPr>
            <a:lnSpc>
              <a:spcPct val="100000"/>
            </a:lnSpc>
          </a:pPr>
          <a:r>
            <a:rPr lang="en-US" b="1" dirty="0"/>
            <a:t>Online sales:</a:t>
          </a:r>
          <a:r>
            <a:rPr lang="en-US" dirty="0"/>
            <a:t> The restaurant sell its food online through a website or mobile app. Customers could order food for delivery or pickup, and the restaurant could charge a fee for the service.</a:t>
          </a:r>
        </a:p>
      </dgm:t>
    </dgm:pt>
    <dgm:pt modelId="{413062F6-E8E2-4444-9643-F013FDB8C72B}" type="parTrans" cxnId="{628061FA-F526-4E15-93BC-DF8D4D2741D3}">
      <dgm:prSet/>
      <dgm:spPr/>
      <dgm:t>
        <a:bodyPr/>
        <a:lstStyle/>
        <a:p>
          <a:endParaRPr lang="en-US"/>
        </a:p>
      </dgm:t>
    </dgm:pt>
    <dgm:pt modelId="{6AA5A75E-E04A-446B-955D-CD3B512C1FD5}" type="sibTrans" cxnId="{628061FA-F526-4E15-93BC-DF8D4D2741D3}">
      <dgm:prSet/>
      <dgm:spPr/>
      <dgm:t>
        <a:bodyPr/>
        <a:lstStyle/>
        <a:p>
          <a:endParaRPr lang="en-US"/>
        </a:p>
      </dgm:t>
    </dgm:pt>
    <dgm:pt modelId="{358ABE71-5E29-4F79-9916-6CCE26812654}" type="pres">
      <dgm:prSet presAssocID="{38F6E2DA-D255-4E5C-B995-D89EB19B276E}" presName="root" presStyleCnt="0">
        <dgm:presLayoutVars>
          <dgm:dir/>
          <dgm:resizeHandles val="exact"/>
        </dgm:presLayoutVars>
      </dgm:prSet>
      <dgm:spPr/>
    </dgm:pt>
    <dgm:pt modelId="{20E2B595-93B2-4123-9B9C-315B4FC13D58}" type="pres">
      <dgm:prSet presAssocID="{E22C6CB1-981C-435A-9E03-99C7B2CF56BB}" presName="compNode" presStyleCnt="0"/>
      <dgm:spPr/>
    </dgm:pt>
    <dgm:pt modelId="{7616B794-D95D-4692-A758-E4415B7C497B}" type="pres">
      <dgm:prSet presAssocID="{E22C6CB1-981C-435A-9E03-99C7B2CF56BB}" presName="bgRect" presStyleLbl="bgShp" presStyleIdx="0" presStyleCnt="3"/>
      <dgm:spPr/>
    </dgm:pt>
    <dgm:pt modelId="{10DAD59B-C550-4BB1-8D4F-968E3E2C98AE}" type="pres">
      <dgm:prSet presAssocID="{E22C6CB1-981C-435A-9E03-99C7B2CF56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DDA23318-5CB9-410E-860A-99B4B03E8235}" type="pres">
      <dgm:prSet presAssocID="{E22C6CB1-981C-435A-9E03-99C7B2CF56BB}" presName="spaceRect" presStyleCnt="0"/>
      <dgm:spPr/>
    </dgm:pt>
    <dgm:pt modelId="{29901513-E9E0-45B5-9361-C366C7B332E2}" type="pres">
      <dgm:prSet presAssocID="{E22C6CB1-981C-435A-9E03-99C7B2CF56BB}" presName="parTx" presStyleLbl="revTx" presStyleIdx="0" presStyleCnt="3">
        <dgm:presLayoutVars>
          <dgm:chMax val="0"/>
          <dgm:chPref val="0"/>
        </dgm:presLayoutVars>
      </dgm:prSet>
      <dgm:spPr/>
    </dgm:pt>
    <dgm:pt modelId="{5451D8DE-C6C3-43E9-9446-3AD6EE497211}" type="pres">
      <dgm:prSet presAssocID="{D829B22B-8074-4788-8DF9-737D9BB411DA}" presName="sibTrans" presStyleCnt="0"/>
      <dgm:spPr/>
    </dgm:pt>
    <dgm:pt modelId="{103F120A-CC76-4C4F-8525-5F6588C0519C}" type="pres">
      <dgm:prSet presAssocID="{8239690F-EA8E-4FBF-AD52-1094BCB3F368}" presName="compNode" presStyleCnt="0"/>
      <dgm:spPr/>
    </dgm:pt>
    <dgm:pt modelId="{809B3A9A-B2C8-4A56-AA6D-1131B520D61C}" type="pres">
      <dgm:prSet presAssocID="{8239690F-EA8E-4FBF-AD52-1094BCB3F368}" presName="bgRect" presStyleLbl="bgShp" presStyleIdx="1" presStyleCnt="3"/>
      <dgm:spPr/>
    </dgm:pt>
    <dgm:pt modelId="{44FDD9B5-4F9A-4C5F-8E1B-E55F609EA7A8}" type="pres">
      <dgm:prSet presAssocID="{8239690F-EA8E-4FBF-AD52-1094BCB3F3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E51F4CE1-EB6A-4C7E-8AAC-DE2D93591ED6}" type="pres">
      <dgm:prSet presAssocID="{8239690F-EA8E-4FBF-AD52-1094BCB3F368}" presName="spaceRect" presStyleCnt="0"/>
      <dgm:spPr/>
    </dgm:pt>
    <dgm:pt modelId="{DF2B3356-EA23-4CF9-B8D7-AEC1A1B52C62}" type="pres">
      <dgm:prSet presAssocID="{8239690F-EA8E-4FBF-AD52-1094BCB3F368}" presName="parTx" presStyleLbl="revTx" presStyleIdx="1" presStyleCnt="3">
        <dgm:presLayoutVars>
          <dgm:chMax val="0"/>
          <dgm:chPref val="0"/>
        </dgm:presLayoutVars>
      </dgm:prSet>
      <dgm:spPr/>
    </dgm:pt>
    <dgm:pt modelId="{B60EF455-976A-470C-94BB-9242B46CDF2A}" type="pres">
      <dgm:prSet presAssocID="{27298B41-C640-4998-BF88-0D3D26EE205C}" presName="sibTrans" presStyleCnt="0"/>
      <dgm:spPr/>
    </dgm:pt>
    <dgm:pt modelId="{6007EE5C-58E4-488F-9338-7AAEC372D2FD}" type="pres">
      <dgm:prSet presAssocID="{BA6DF050-3375-491F-8727-50AB80A0AE5D}" presName="compNode" presStyleCnt="0"/>
      <dgm:spPr/>
    </dgm:pt>
    <dgm:pt modelId="{065A285F-A025-4714-8D2E-E9DB4846DCFB}" type="pres">
      <dgm:prSet presAssocID="{BA6DF050-3375-491F-8727-50AB80A0AE5D}" presName="bgRect" presStyleLbl="bgShp" presStyleIdx="2" presStyleCnt="3"/>
      <dgm:spPr/>
    </dgm:pt>
    <dgm:pt modelId="{E2F2E63C-4502-4D5F-A60C-7CE51BB3429A}" type="pres">
      <dgm:prSet presAssocID="{BA6DF050-3375-491F-8727-50AB80A0AE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iter"/>
        </a:ext>
      </dgm:extLst>
    </dgm:pt>
    <dgm:pt modelId="{E6984E6E-35DB-4A9C-97F3-F8BBF4236199}" type="pres">
      <dgm:prSet presAssocID="{BA6DF050-3375-491F-8727-50AB80A0AE5D}" presName="spaceRect" presStyleCnt="0"/>
      <dgm:spPr/>
    </dgm:pt>
    <dgm:pt modelId="{DAD389BD-3EC8-4CCD-BE3F-A6BC95480686}" type="pres">
      <dgm:prSet presAssocID="{BA6DF050-3375-491F-8727-50AB80A0AE5D}" presName="parTx" presStyleLbl="revTx" presStyleIdx="2" presStyleCnt="3">
        <dgm:presLayoutVars>
          <dgm:chMax val="0"/>
          <dgm:chPref val="0"/>
        </dgm:presLayoutVars>
      </dgm:prSet>
      <dgm:spPr/>
    </dgm:pt>
  </dgm:ptLst>
  <dgm:cxnLst>
    <dgm:cxn modelId="{11D7C305-8D85-4040-8F1B-D8CF23CBE516}" type="presOf" srcId="{8239690F-EA8E-4FBF-AD52-1094BCB3F368}" destId="{DF2B3356-EA23-4CF9-B8D7-AEC1A1B52C62}" srcOrd="0" destOrd="0" presId="urn:microsoft.com/office/officeart/2018/2/layout/IconVerticalSolidList"/>
    <dgm:cxn modelId="{37FC3F66-5D27-43FB-95CE-E9FBE4EA660B}" srcId="{38F6E2DA-D255-4E5C-B995-D89EB19B276E}" destId="{E22C6CB1-981C-435A-9E03-99C7B2CF56BB}" srcOrd="0" destOrd="0" parTransId="{8080BBB7-FE16-4168-8901-3C57B9BEE844}" sibTransId="{D829B22B-8074-4788-8DF9-737D9BB411DA}"/>
    <dgm:cxn modelId="{02D2209A-A3D0-4D38-AF89-326CDE377C1E}" srcId="{38F6E2DA-D255-4E5C-B995-D89EB19B276E}" destId="{8239690F-EA8E-4FBF-AD52-1094BCB3F368}" srcOrd="1" destOrd="0" parTransId="{AC217545-D863-40C1-8A74-7B0EB5B774C1}" sibTransId="{27298B41-C640-4998-BF88-0D3D26EE205C}"/>
    <dgm:cxn modelId="{B59CD5D4-8A55-48A0-8D7B-826A12AF814F}" type="presOf" srcId="{BA6DF050-3375-491F-8727-50AB80A0AE5D}" destId="{DAD389BD-3EC8-4CCD-BE3F-A6BC95480686}" srcOrd="0" destOrd="0" presId="urn:microsoft.com/office/officeart/2018/2/layout/IconVerticalSolidList"/>
    <dgm:cxn modelId="{A17595DE-0B49-4EA9-80BA-27589EFAC3B8}" type="presOf" srcId="{38F6E2DA-D255-4E5C-B995-D89EB19B276E}" destId="{358ABE71-5E29-4F79-9916-6CCE26812654}" srcOrd="0" destOrd="0" presId="urn:microsoft.com/office/officeart/2018/2/layout/IconVerticalSolidList"/>
    <dgm:cxn modelId="{30BED0F0-B729-4672-B175-3606CFF1DFD4}" type="presOf" srcId="{E22C6CB1-981C-435A-9E03-99C7B2CF56BB}" destId="{29901513-E9E0-45B5-9361-C366C7B332E2}" srcOrd="0" destOrd="0" presId="urn:microsoft.com/office/officeart/2018/2/layout/IconVerticalSolidList"/>
    <dgm:cxn modelId="{628061FA-F526-4E15-93BC-DF8D4D2741D3}" srcId="{38F6E2DA-D255-4E5C-B995-D89EB19B276E}" destId="{BA6DF050-3375-491F-8727-50AB80A0AE5D}" srcOrd="2" destOrd="0" parTransId="{413062F6-E8E2-4444-9643-F013FDB8C72B}" sibTransId="{6AA5A75E-E04A-446B-955D-CD3B512C1FD5}"/>
    <dgm:cxn modelId="{D20314C2-088B-4033-8D25-FBB89C6995CA}" type="presParOf" srcId="{358ABE71-5E29-4F79-9916-6CCE26812654}" destId="{20E2B595-93B2-4123-9B9C-315B4FC13D58}" srcOrd="0" destOrd="0" presId="urn:microsoft.com/office/officeart/2018/2/layout/IconVerticalSolidList"/>
    <dgm:cxn modelId="{DA7E82E2-F53B-4CA0-9D46-192898BB45DF}" type="presParOf" srcId="{20E2B595-93B2-4123-9B9C-315B4FC13D58}" destId="{7616B794-D95D-4692-A758-E4415B7C497B}" srcOrd="0" destOrd="0" presId="urn:microsoft.com/office/officeart/2018/2/layout/IconVerticalSolidList"/>
    <dgm:cxn modelId="{D8796904-566C-414F-81DA-87B1E19291D2}" type="presParOf" srcId="{20E2B595-93B2-4123-9B9C-315B4FC13D58}" destId="{10DAD59B-C550-4BB1-8D4F-968E3E2C98AE}" srcOrd="1" destOrd="0" presId="urn:microsoft.com/office/officeart/2018/2/layout/IconVerticalSolidList"/>
    <dgm:cxn modelId="{B780D22F-37AF-40C9-A3C6-345211D0A461}" type="presParOf" srcId="{20E2B595-93B2-4123-9B9C-315B4FC13D58}" destId="{DDA23318-5CB9-410E-860A-99B4B03E8235}" srcOrd="2" destOrd="0" presId="urn:microsoft.com/office/officeart/2018/2/layout/IconVerticalSolidList"/>
    <dgm:cxn modelId="{699C0B30-F211-4F00-8F0A-415093986872}" type="presParOf" srcId="{20E2B595-93B2-4123-9B9C-315B4FC13D58}" destId="{29901513-E9E0-45B5-9361-C366C7B332E2}" srcOrd="3" destOrd="0" presId="urn:microsoft.com/office/officeart/2018/2/layout/IconVerticalSolidList"/>
    <dgm:cxn modelId="{3FD3F288-2BA2-456E-B9B4-67F029419BC2}" type="presParOf" srcId="{358ABE71-5E29-4F79-9916-6CCE26812654}" destId="{5451D8DE-C6C3-43E9-9446-3AD6EE497211}" srcOrd="1" destOrd="0" presId="urn:microsoft.com/office/officeart/2018/2/layout/IconVerticalSolidList"/>
    <dgm:cxn modelId="{23869CFE-A6D0-4D34-AADD-60A85583AC71}" type="presParOf" srcId="{358ABE71-5E29-4F79-9916-6CCE26812654}" destId="{103F120A-CC76-4C4F-8525-5F6588C0519C}" srcOrd="2" destOrd="0" presId="urn:microsoft.com/office/officeart/2018/2/layout/IconVerticalSolidList"/>
    <dgm:cxn modelId="{816636CA-7976-4812-946A-0BE1B5426C82}" type="presParOf" srcId="{103F120A-CC76-4C4F-8525-5F6588C0519C}" destId="{809B3A9A-B2C8-4A56-AA6D-1131B520D61C}" srcOrd="0" destOrd="0" presId="urn:microsoft.com/office/officeart/2018/2/layout/IconVerticalSolidList"/>
    <dgm:cxn modelId="{89D716ED-5C6C-4BEF-9E3D-F24C98C25BC2}" type="presParOf" srcId="{103F120A-CC76-4C4F-8525-5F6588C0519C}" destId="{44FDD9B5-4F9A-4C5F-8E1B-E55F609EA7A8}" srcOrd="1" destOrd="0" presId="urn:microsoft.com/office/officeart/2018/2/layout/IconVerticalSolidList"/>
    <dgm:cxn modelId="{2FEB30F1-418A-4C59-AC7D-72F6B4A7DE1A}" type="presParOf" srcId="{103F120A-CC76-4C4F-8525-5F6588C0519C}" destId="{E51F4CE1-EB6A-4C7E-8AAC-DE2D93591ED6}" srcOrd="2" destOrd="0" presId="urn:microsoft.com/office/officeart/2018/2/layout/IconVerticalSolidList"/>
    <dgm:cxn modelId="{3B81EBA8-B057-40D0-98A7-0D1988DBA9DC}" type="presParOf" srcId="{103F120A-CC76-4C4F-8525-5F6588C0519C}" destId="{DF2B3356-EA23-4CF9-B8D7-AEC1A1B52C62}" srcOrd="3" destOrd="0" presId="urn:microsoft.com/office/officeart/2018/2/layout/IconVerticalSolidList"/>
    <dgm:cxn modelId="{6201DC95-A679-4330-9286-FF0CC55AE1B6}" type="presParOf" srcId="{358ABE71-5E29-4F79-9916-6CCE26812654}" destId="{B60EF455-976A-470C-94BB-9242B46CDF2A}" srcOrd="3" destOrd="0" presId="urn:microsoft.com/office/officeart/2018/2/layout/IconVerticalSolidList"/>
    <dgm:cxn modelId="{5B668E14-5EA5-4651-ADC6-EF07786D4104}" type="presParOf" srcId="{358ABE71-5E29-4F79-9916-6CCE26812654}" destId="{6007EE5C-58E4-488F-9338-7AAEC372D2FD}" srcOrd="4" destOrd="0" presId="urn:microsoft.com/office/officeart/2018/2/layout/IconVerticalSolidList"/>
    <dgm:cxn modelId="{F913BA73-B198-480E-BB10-0361352EFD44}" type="presParOf" srcId="{6007EE5C-58E4-488F-9338-7AAEC372D2FD}" destId="{065A285F-A025-4714-8D2E-E9DB4846DCFB}" srcOrd="0" destOrd="0" presId="urn:microsoft.com/office/officeart/2018/2/layout/IconVerticalSolidList"/>
    <dgm:cxn modelId="{7A72E08E-28B8-435E-B96B-5A6CE053DBB2}" type="presParOf" srcId="{6007EE5C-58E4-488F-9338-7AAEC372D2FD}" destId="{E2F2E63C-4502-4D5F-A60C-7CE51BB3429A}" srcOrd="1" destOrd="0" presId="urn:microsoft.com/office/officeart/2018/2/layout/IconVerticalSolidList"/>
    <dgm:cxn modelId="{18EFA008-DDC2-477F-9C59-462FDE35F4B6}" type="presParOf" srcId="{6007EE5C-58E4-488F-9338-7AAEC372D2FD}" destId="{E6984E6E-35DB-4A9C-97F3-F8BBF4236199}" srcOrd="2" destOrd="0" presId="urn:microsoft.com/office/officeart/2018/2/layout/IconVerticalSolidList"/>
    <dgm:cxn modelId="{F55E9E7F-A879-4A27-BD70-33A21BA84031}" type="presParOf" srcId="{6007EE5C-58E4-488F-9338-7AAEC372D2FD}" destId="{DAD389BD-3EC8-4CCD-BE3F-A6BC9548068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8F6E2DA-D255-4E5C-B995-D89EB19B276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6DF050-3375-491F-8727-50AB80A0AE5D}">
      <dgm:prSet phldr="0"/>
      <dgm:spPr/>
      <dgm:t>
        <a:bodyPr/>
        <a:lstStyle/>
        <a:p>
          <a:pPr>
            <a:lnSpc>
              <a:spcPct val="100000"/>
            </a:lnSpc>
          </a:pPr>
          <a:r>
            <a:rPr lang="en-US" b="1" dirty="0"/>
            <a:t>Franchising:</a:t>
          </a:r>
          <a:r>
            <a:rPr lang="en-US" dirty="0"/>
            <a:t> The restaurant consider franchising its concept to other entrepreneurs who want to open their own health fast food Indian restaurants. The franchisor would receive a portion of the franchisee's revenue (25%) in exchange for providing support, training, and marketing materials.</a:t>
          </a:r>
          <a:br>
            <a:rPr lang="en-US" dirty="0"/>
          </a:br>
          <a:endParaRPr lang="en-US" dirty="0"/>
        </a:p>
      </dgm:t>
    </dgm:pt>
    <dgm:pt modelId="{413062F6-E8E2-4444-9643-F013FDB8C72B}" type="parTrans" cxnId="{628061FA-F526-4E15-93BC-DF8D4D2741D3}">
      <dgm:prSet/>
      <dgm:spPr/>
      <dgm:t>
        <a:bodyPr/>
        <a:lstStyle/>
        <a:p>
          <a:endParaRPr lang="en-US"/>
        </a:p>
      </dgm:t>
    </dgm:pt>
    <dgm:pt modelId="{6AA5A75E-E04A-446B-955D-CD3B512C1FD5}" type="sibTrans" cxnId="{628061FA-F526-4E15-93BC-DF8D4D2741D3}">
      <dgm:prSet/>
      <dgm:spPr/>
      <dgm:t>
        <a:bodyPr/>
        <a:lstStyle/>
        <a:p>
          <a:endParaRPr lang="en-US"/>
        </a:p>
      </dgm:t>
    </dgm:pt>
    <dgm:pt modelId="{C428DBD0-90E3-41EB-B236-B6E1A416CB9F}">
      <dgm:prSet phldr="0"/>
      <dgm:spPr/>
      <dgm:t>
        <a:bodyPr/>
        <a:lstStyle/>
        <a:p>
          <a:pPr>
            <a:lnSpc>
              <a:spcPct val="100000"/>
            </a:lnSpc>
          </a:pPr>
          <a:r>
            <a:rPr lang="en-US" b="1" dirty="0">
              <a:latin typeface="Arial"/>
              <a:cs typeface="Arial"/>
            </a:rPr>
            <a:t>Menu pricing:</a:t>
          </a:r>
          <a:r>
            <a:rPr lang="en-US" dirty="0">
              <a:latin typeface="Arial"/>
              <a:cs typeface="Arial"/>
            </a:rPr>
            <a:t> The restaurant charge customers based on the prices listed on the menu. The prices could be set to reflect the cost of ingredients, preparation, and overhead costs, while also ensuring a reasonable profit margin. The restaurant could also offer promotions, discounts, or loyalty programs.</a:t>
          </a:r>
        </a:p>
      </dgm:t>
    </dgm:pt>
    <dgm:pt modelId="{4B659A90-CF12-4F67-B3FA-C7771D461C0F}" type="parTrans" cxnId="{D70F0445-DEE2-47B8-92EB-5CE7B55D7347}">
      <dgm:prSet/>
      <dgm:spPr/>
    </dgm:pt>
    <dgm:pt modelId="{04373118-D640-47B1-A630-2E86F837358F}" type="sibTrans" cxnId="{D70F0445-DEE2-47B8-92EB-5CE7B55D7347}">
      <dgm:prSet/>
      <dgm:spPr/>
      <dgm:t>
        <a:bodyPr/>
        <a:lstStyle/>
        <a:p>
          <a:endParaRPr lang="en-US"/>
        </a:p>
      </dgm:t>
    </dgm:pt>
    <dgm:pt modelId="{E306DF7A-5070-44F9-9DFA-62E5D054B855}" type="pres">
      <dgm:prSet presAssocID="{38F6E2DA-D255-4E5C-B995-D89EB19B276E}" presName="root" presStyleCnt="0">
        <dgm:presLayoutVars>
          <dgm:dir/>
          <dgm:resizeHandles val="exact"/>
        </dgm:presLayoutVars>
      </dgm:prSet>
      <dgm:spPr/>
    </dgm:pt>
    <dgm:pt modelId="{B4944D9C-B08C-49D0-B676-97172C2CAA06}" type="pres">
      <dgm:prSet presAssocID="{BA6DF050-3375-491F-8727-50AB80A0AE5D}" presName="compNode" presStyleCnt="0"/>
      <dgm:spPr/>
    </dgm:pt>
    <dgm:pt modelId="{28D676EA-66AE-4C32-A32F-9F5E28D529DC}" type="pres">
      <dgm:prSet presAssocID="{BA6DF050-3375-491F-8727-50AB80A0AE5D}" presName="bgRect" presStyleLbl="bgShp" presStyleIdx="0" presStyleCnt="2"/>
      <dgm:spPr/>
    </dgm:pt>
    <dgm:pt modelId="{742DEC2F-3FE8-4DAB-9FAE-8B61CF993CF7}" type="pres">
      <dgm:prSet presAssocID="{BA6DF050-3375-491F-8727-50AB80A0AE5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co"/>
        </a:ext>
      </dgm:extLst>
    </dgm:pt>
    <dgm:pt modelId="{E66E4B2D-ACEE-4246-9D94-5B824399D189}" type="pres">
      <dgm:prSet presAssocID="{BA6DF050-3375-491F-8727-50AB80A0AE5D}" presName="spaceRect" presStyleCnt="0"/>
      <dgm:spPr/>
    </dgm:pt>
    <dgm:pt modelId="{207A7BCE-42C6-4591-9E31-324279E8FBDF}" type="pres">
      <dgm:prSet presAssocID="{BA6DF050-3375-491F-8727-50AB80A0AE5D}" presName="parTx" presStyleLbl="revTx" presStyleIdx="0" presStyleCnt="2">
        <dgm:presLayoutVars>
          <dgm:chMax val="0"/>
          <dgm:chPref val="0"/>
        </dgm:presLayoutVars>
      </dgm:prSet>
      <dgm:spPr/>
    </dgm:pt>
    <dgm:pt modelId="{CD40B2CA-60BF-400E-94FD-8C8B7400A9F8}" type="pres">
      <dgm:prSet presAssocID="{6AA5A75E-E04A-446B-955D-CD3B512C1FD5}" presName="sibTrans" presStyleCnt="0"/>
      <dgm:spPr/>
    </dgm:pt>
    <dgm:pt modelId="{9D83BC2C-FE78-4106-9D7E-2D6F835CBFF3}" type="pres">
      <dgm:prSet presAssocID="{C428DBD0-90E3-41EB-B236-B6E1A416CB9F}" presName="compNode" presStyleCnt="0"/>
      <dgm:spPr/>
    </dgm:pt>
    <dgm:pt modelId="{D95BD119-6837-40DE-B536-54B9DB39AF5B}" type="pres">
      <dgm:prSet presAssocID="{C428DBD0-90E3-41EB-B236-B6E1A416CB9F}" presName="bgRect" presStyleLbl="bgShp" presStyleIdx="1" presStyleCnt="2"/>
      <dgm:spPr/>
    </dgm:pt>
    <dgm:pt modelId="{EBCDB689-C6A4-46AD-B6CE-6342A23D61FE}" type="pres">
      <dgm:prSet presAssocID="{C428DBD0-90E3-41EB-B236-B6E1A416CB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531EDC76-F65E-4EEB-B143-1855C00ECAED}" type="pres">
      <dgm:prSet presAssocID="{C428DBD0-90E3-41EB-B236-B6E1A416CB9F}" presName="spaceRect" presStyleCnt="0"/>
      <dgm:spPr/>
    </dgm:pt>
    <dgm:pt modelId="{84A91E20-E7B1-4A29-9828-42B77202314A}" type="pres">
      <dgm:prSet presAssocID="{C428DBD0-90E3-41EB-B236-B6E1A416CB9F}" presName="parTx" presStyleLbl="revTx" presStyleIdx="1" presStyleCnt="2">
        <dgm:presLayoutVars>
          <dgm:chMax val="0"/>
          <dgm:chPref val="0"/>
        </dgm:presLayoutVars>
      </dgm:prSet>
      <dgm:spPr/>
    </dgm:pt>
  </dgm:ptLst>
  <dgm:cxnLst>
    <dgm:cxn modelId="{184A1501-832E-4C06-89BA-0FD9D5DFB34F}" type="presOf" srcId="{BA6DF050-3375-491F-8727-50AB80A0AE5D}" destId="{207A7BCE-42C6-4591-9E31-324279E8FBDF}" srcOrd="0" destOrd="0" presId="urn:microsoft.com/office/officeart/2018/2/layout/IconVerticalSolidList"/>
    <dgm:cxn modelId="{52CC121F-9849-4243-992B-A0CA41A0AE31}" type="presOf" srcId="{C428DBD0-90E3-41EB-B236-B6E1A416CB9F}" destId="{84A91E20-E7B1-4A29-9828-42B77202314A}" srcOrd="0" destOrd="0" presId="urn:microsoft.com/office/officeart/2018/2/layout/IconVerticalSolidList"/>
    <dgm:cxn modelId="{D70F0445-DEE2-47B8-92EB-5CE7B55D7347}" srcId="{38F6E2DA-D255-4E5C-B995-D89EB19B276E}" destId="{C428DBD0-90E3-41EB-B236-B6E1A416CB9F}" srcOrd="1" destOrd="0" parTransId="{4B659A90-CF12-4F67-B3FA-C7771D461C0F}" sibTransId="{04373118-D640-47B1-A630-2E86F837358F}"/>
    <dgm:cxn modelId="{4E345486-FC75-4B3C-9D2D-F1055C307023}" type="presOf" srcId="{38F6E2DA-D255-4E5C-B995-D89EB19B276E}" destId="{E306DF7A-5070-44F9-9DFA-62E5D054B855}" srcOrd="0" destOrd="0" presId="urn:microsoft.com/office/officeart/2018/2/layout/IconVerticalSolidList"/>
    <dgm:cxn modelId="{628061FA-F526-4E15-93BC-DF8D4D2741D3}" srcId="{38F6E2DA-D255-4E5C-B995-D89EB19B276E}" destId="{BA6DF050-3375-491F-8727-50AB80A0AE5D}" srcOrd="0" destOrd="0" parTransId="{413062F6-E8E2-4444-9643-F013FDB8C72B}" sibTransId="{6AA5A75E-E04A-446B-955D-CD3B512C1FD5}"/>
    <dgm:cxn modelId="{04319C26-C0E5-4802-A865-B593A7641AFB}" type="presParOf" srcId="{E306DF7A-5070-44F9-9DFA-62E5D054B855}" destId="{B4944D9C-B08C-49D0-B676-97172C2CAA06}" srcOrd="0" destOrd="0" presId="urn:microsoft.com/office/officeart/2018/2/layout/IconVerticalSolidList"/>
    <dgm:cxn modelId="{00F8145C-CD54-455C-AF37-0A192ACFCDC0}" type="presParOf" srcId="{B4944D9C-B08C-49D0-B676-97172C2CAA06}" destId="{28D676EA-66AE-4C32-A32F-9F5E28D529DC}" srcOrd="0" destOrd="0" presId="urn:microsoft.com/office/officeart/2018/2/layout/IconVerticalSolidList"/>
    <dgm:cxn modelId="{6A78DB0C-94E7-4529-8E47-DACA52F870B8}" type="presParOf" srcId="{B4944D9C-B08C-49D0-B676-97172C2CAA06}" destId="{742DEC2F-3FE8-4DAB-9FAE-8B61CF993CF7}" srcOrd="1" destOrd="0" presId="urn:microsoft.com/office/officeart/2018/2/layout/IconVerticalSolidList"/>
    <dgm:cxn modelId="{4BB4FCDA-11EE-41DC-A700-FB2E2A7137FC}" type="presParOf" srcId="{B4944D9C-B08C-49D0-B676-97172C2CAA06}" destId="{E66E4B2D-ACEE-4246-9D94-5B824399D189}" srcOrd="2" destOrd="0" presId="urn:microsoft.com/office/officeart/2018/2/layout/IconVerticalSolidList"/>
    <dgm:cxn modelId="{80E448C0-BD7D-44C6-A104-354D8EF3CD34}" type="presParOf" srcId="{B4944D9C-B08C-49D0-B676-97172C2CAA06}" destId="{207A7BCE-42C6-4591-9E31-324279E8FBDF}" srcOrd="3" destOrd="0" presId="urn:microsoft.com/office/officeart/2018/2/layout/IconVerticalSolidList"/>
    <dgm:cxn modelId="{2AAC7613-236A-472F-A442-0403D8B6FA8A}" type="presParOf" srcId="{E306DF7A-5070-44F9-9DFA-62E5D054B855}" destId="{CD40B2CA-60BF-400E-94FD-8C8B7400A9F8}" srcOrd="1" destOrd="0" presId="urn:microsoft.com/office/officeart/2018/2/layout/IconVerticalSolidList"/>
    <dgm:cxn modelId="{B7E29520-6D2D-43BB-BEC1-49E2B8570C81}" type="presParOf" srcId="{E306DF7A-5070-44F9-9DFA-62E5D054B855}" destId="{9D83BC2C-FE78-4106-9D7E-2D6F835CBFF3}" srcOrd="2" destOrd="0" presId="urn:microsoft.com/office/officeart/2018/2/layout/IconVerticalSolidList"/>
    <dgm:cxn modelId="{853E528C-D260-4166-8764-125EB4C5F5F0}" type="presParOf" srcId="{9D83BC2C-FE78-4106-9D7E-2D6F835CBFF3}" destId="{D95BD119-6837-40DE-B536-54B9DB39AF5B}" srcOrd="0" destOrd="0" presId="urn:microsoft.com/office/officeart/2018/2/layout/IconVerticalSolidList"/>
    <dgm:cxn modelId="{2996C9A0-7906-4665-B513-90AB9E133CFC}" type="presParOf" srcId="{9D83BC2C-FE78-4106-9D7E-2D6F835CBFF3}" destId="{EBCDB689-C6A4-46AD-B6CE-6342A23D61FE}" srcOrd="1" destOrd="0" presId="urn:microsoft.com/office/officeart/2018/2/layout/IconVerticalSolidList"/>
    <dgm:cxn modelId="{0593D395-ABCF-453D-B863-7323203984B5}" type="presParOf" srcId="{9D83BC2C-FE78-4106-9D7E-2D6F835CBFF3}" destId="{531EDC76-F65E-4EEB-B143-1855C00ECAED}" srcOrd="2" destOrd="0" presId="urn:microsoft.com/office/officeart/2018/2/layout/IconVerticalSolidList"/>
    <dgm:cxn modelId="{87944237-F630-41AF-9C98-49EFB1AAD732}" type="presParOf" srcId="{9D83BC2C-FE78-4106-9D7E-2D6F835CBFF3}" destId="{84A91E20-E7B1-4A29-9828-42B77202314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CB9CD0-0C47-4BC5-987F-BD2516AE406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F903237-48CE-411D-BB5D-DB0418F2CE61}">
      <dgm:prSet/>
      <dgm:spPr/>
      <dgm:t>
        <a:bodyPr/>
        <a:lstStyle/>
        <a:p>
          <a:pPr>
            <a:lnSpc>
              <a:spcPct val="100000"/>
            </a:lnSpc>
          </a:pPr>
          <a:r>
            <a:rPr lang="en-US"/>
            <a:t>Targeted Advertisement</a:t>
          </a:r>
        </a:p>
      </dgm:t>
    </dgm:pt>
    <dgm:pt modelId="{E43DCE6D-9F17-45EB-B401-F085CB7804DE}" type="parTrans" cxnId="{D2A3FEA2-6518-4CA1-8AAE-43FBA213F0C9}">
      <dgm:prSet/>
      <dgm:spPr/>
      <dgm:t>
        <a:bodyPr/>
        <a:lstStyle/>
        <a:p>
          <a:endParaRPr lang="en-US"/>
        </a:p>
      </dgm:t>
    </dgm:pt>
    <dgm:pt modelId="{81C7EDA3-BE35-468B-BBBA-010565D91BF2}" type="sibTrans" cxnId="{D2A3FEA2-6518-4CA1-8AAE-43FBA213F0C9}">
      <dgm:prSet/>
      <dgm:spPr/>
      <dgm:t>
        <a:bodyPr/>
        <a:lstStyle/>
        <a:p>
          <a:endParaRPr lang="en-US"/>
        </a:p>
      </dgm:t>
    </dgm:pt>
    <dgm:pt modelId="{A995BF4A-4642-4C75-8D70-451292D06ED3}">
      <dgm:prSet/>
      <dgm:spPr/>
      <dgm:t>
        <a:bodyPr/>
        <a:lstStyle/>
        <a:p>
          <a:pPr>
            <a:lnSpc>
              <a:spcPct val="100000"/>
            </a:lnSpc>
          </a:pPr>
          <a:r>
            <a:rPr lang="en-US"/>
            <a:t>Influencer marketing </a:t>
          </a:r>
        </a:p>
      </dgm:t>
    </dgm:pt>
    <dgm:pt modelId="{7565535B-4B12-4AFB-B9FF-FBBE366CA8AB}" type="parTrans" cxnId="{C6555B9D-DE05-4526-B596-65AD2AEEB9D1}">
      <dgm:prSet/>
      <dgm:spPr/>
      <dgm:t>
        <a:bodyPr/>
        <a:lstStyle/>
        <a:p>
          <a:endParaRPr lang="en-US"/>
        </a:p>
      </dgm:t>
    </dgm:pt>
    <dgm:pt modelId="{54DE17EB-E7C5-40D5-8C65-F3182C350CFC}" type="sibTrans" cxnId="{C6555B9D-DE05-4526-B596-65AD2AEEB9D1}">
      <dgm:prSet/>
      <dgm:spPr/>
      <dgm:t>
        <a:bodyPr/>
        <a:lstStyle/>
        <a:p>
          <a:endParaRPr lang="en-US"/>
        </a:p>
      </dgm:t>
    </dgm:pt>
    <dgm:pt modelId="{8FDB9529-6623-41B9-BDE3-6B780FEB46A2}">
      <dgm:prSet/>
      <dgm:spPr/>
      <dgm:t>
        <a:bodyPr/>
        <a:lstStyle/>
        <a:p>
          <a:pPr>
            <a:lnSpc>
              <a:spcPct val="100000"/>
            </a:lnSpc>
          </a:pPr>
          <a:r>
            <a:rPr lang="en-US"/>
            <a:t>Loyalty program</a:t>
          </a:r>
        </a:p>
      </dgm:t>
    </dgm:pt>
    <dgm:pt modelId="{ADFC0D5A-A60B-4967-930F-225634447F2E}" type="parTrans" cxnId="{68B8AA0C-35D3-44A0-B05E-02F3D7B54592}">
      <dgm:prSet/>
      <dgm:spPr/>
      <dgm:t>
        <a:bodyPr/>
        <a:lstStyle/>
        <a:p>
          <a:endParaRPr lang="en-US"/>
        </a:p>
      </dgm:t>
    </dgm:pt>
    <dgm:pt modelId="{98D8BC32-3CA4-4BB3-8EA4-0CCEF2715A46}" type="sibTrans" cxnId="{68B8AA0C-35D3-44A0-B05E-02F3D7B54592}">
      <dgm:prSet/>
      <dgm:spPr/>
      <dgm:t>
        <a:bodyPr/>
        <a:lstStyle/>
        <a:p>
          <a:endParaRPr lang="en-US"/>
        </a:p>
      </dgm:t>
    </dgm:pt>
    <dgm:pt modelId="{188134D2-B77E-4BEA-BD90-850D42EED450}">
      <dgm:prSet/>
      <dgm:spPr/>
      <dgm:t>
        <a:bodyPr/>
        <a:lstStyle/>
        <a:p>
          <a:pPr>
            <a:lnSpc>
              <a:spcPct val="100000"/>
            </a:lnSpc>
          </a:pPr>
          <a:r>
            <a:rPr lang="en-US"/>
            <a:t>Partnerships</a:t>
          </a:r>
        </a:p>
      </dgm:t>
    </dgm:pt>
    <dgm:pt modelId="{D8F287A6-3782-48F1-BB1F-D58260E88E2F}" type="parTrans" cxnId="{B2D3317C-9AA5-4E8B-9C24-F78889260631}">
      <dgm:prSet/>
      <dgm:spPr/>
      <dgm:t>
        <a:bodyPr/>
        <a:lstStyle/>
        <a:p>
          <a:endParaRPr lang="en-US"/>
        </a:p>
      </dgm:t>
    </dgm:pt>
    <dgm:pt modelId="{0A7756D7-9952-4546-AC35-D63B9EC00208}" type="sibTrans" cxnId="{B2D3317C-9AA5-4E8B-9C24-F78889260631}">
      <dgm:prSet/>
      <dgm:spPr/>
      <dgm:t>
        <a:bodyPr/>
        <a:lstStyle/>
        <a:p>
          <a:endParaRPr lang="en-US"/>
        </a:p>
      </dgm:t>
    </dgm:pt>
    <dgm:pt modelId="{2B6099B0-34C3-411F-BDBF-8EF735014A79}" type="pres">
      <dgm:prSet presAssocID="{9BCB9CD0-0C47-4BC5-987F-BD2516AE4061}" presName="root" presStyleCnt="0">
        <dgm:presLayoutVars>
          <dgm:dir/>
          <dgm:resizeHandles val="exact"/>
        </dgm:presLayoutVars>
      </dgm:prSet>
      <dgm:spPr/>
    </dgm:pt>
    <dgm:pt modelId="{DC74803F-472C-4B18-B3B8-42F3BE97DCD2}" type="pres">
      <dgm:prSet presAssocID="{FF903237-48CE-411D-BB5D-DB0418F2CE61}" presName="compNode" presStyleCnt="0"/>
      <dgm:spPr/>
    </dgm:pt>
    <dgm:pt modelId="{1F9782A6-F9C1-48DD-A8E8-C8E5ADD8CA43}" type="pres">
      <dgm:prSet presAssocID="{FF903237-48CE-411D-BB5D-DB0418F2CE6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hishing"/>
        </a:ext>
      </dgm:extLst>
    </dgm:pt>
    <dgm:pt modelId="{4E9C10AC-37A5-4F29-A3ED-00069921029C}" type="pres">
      <dgm:prSet presAssocID="{FF903237-48CE-411D-BB5D-DB0418F2CE61}" presName="spaceRect" presStyleCnt="0"/>
      <dgm:spPr/>
    </dgm:pt>
    <dgm:pt modelId="{42426227-2BE2-4878-98F0-A920A0784875}" type="pres">
      <dgm:prSet presAssocID="{FF903237-48CE-411D-BB5D-DB0418F2CE61}" presName="textRect" presStyleLbl="revTx" presStyleIdx="0" presStyleCnt="4">
        <dgm:presLayoutVars>
          <dgm:chMax val="1"/>
          <dgm:chPref val="1"/>
        </dgm:presLayoutVars>
      </dgm:prSet>
      <dgm:spPr/>
    </dgm:pt>
    <dgm:pt modelId="{8A2CC86E-89C2-4B6A-BD19-1BBE9AE7455E}" type="pres">
      <dgm:prSet presAssocID="{81C7EDA3-BE35-468B-BBBA-010565D91BF2}" presName="sibTrans" presStyleCnt="0"/>
      <dgm:spPr/>
    </dgm:pt>
    <dgm:pt modelId="{0A1EE508-C388-480A-919C-3A9521967355}" type="pres">
      <dgm:prSet presAssocID="{A995BF4A-4642-4C75-8D70-451292D06ED3}" presName="compNode" presStyleCnt="0"/>
      <dgm:spPr/>
    </dgm:pt>
    <dgm:pt modelId="{D742909B-8BE4-4544-A421-A8942306BD18}" type="pres">
      <dgm:prSet presAssocID="{A995BF4A-4642-4C75-8D70-451292D06ED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lemarketer"/>
        </a:ext>
      </dgm:extLst>
    </dgm:pt>
    <dgm:pt modelId="{5FD3975C-7CC5-401A-B506-EE9A9F1B3EE4}" type="pres">
      <dgm:prSet presAssocID="{A995BF4A-4642-4C75-8D70-451292D06ED3}" presName="spaceRect" presStyleCnt="0"/>
      <dgm:spPr/>
    </dgm:pt>
    <dgm:pt modelId="{DD2E3A39-A46C-4FCF-9C62-C4678B344BD3}" type="pres">
      <dgm:prSet presAssocID="{A995BF4A-4642-4C75-8D70-451292D06ED3}" presName="textRect" presStyleLbl="revTx" presStyleIdx="1" presStyleCnt="4">
        <dgm:presLayoutVars>
          <dgm:chMax val="1"/>
          <dgm:chPref val="1"/>
        </dgm:presLayoutVars>
      </dgm:prSet>
      <dgm:spPr/>
    </dgm:pt>
    <dgm:pt modelId="{E1B634BD-3528-4918-A4B1-E6B40690A2C1}" type="pres">
      <dgm:prSet presAssocID="{54DE17EB-E7C5-40D5-8C65-F3182C350CFC}" presName="sibTrans" presStyleCnt="0"/>
      <dgm:spPr/>
    </dgm:pt>
    <dgm:pt modelId="{116A3946-7636-4BF5-B647-AE52EDC352E7}" type="pres">
      <dgm:prSet presAssocID="{8FDB9529-6623-41B9-BDE3-6B780FEB46A2}" presName="compNode" presStyleCnt="0"/>
      <dgm:spPr/>
    </dgm:pt>
    <dgm:pt modelId="{E7CCEAF7-BF38-4090-B739-5811527EB20E}" type="pres">
      <dgm:prSet presAssocID="{8FDB9529-6623-41B9-BDE3-6B780FEB46A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erified Brand"/>
        </a:ext>
      </dgm:extLst>
    </dgm:pt>
    <dgm:pt modelId="{3CD6B0A7-5B1D-4B5D-B2D5-208E255F06DC}" type="pres">
      <dgm:prSet presAssocID="{8FDB9529-6623-41B9-BDE3-6B780FEB46A2}" presName="spaceRect" presStyleCnt="0"/>
      <dgm:spPr/>
    </dgm:pt>
    <dgm:pt modelId="{D5608A63-0B22-45A0-A6D1-EBDE0D32D4DD}" type="pres">
      <dgm:prSet presAssocID="{8FDB9529-6623-41B9-BDE3-6B780FEB46A2}" presName="textRect" presStyleLbl="revTx" presStyleIdx="2" presStyleCnt="4">
        <dgm:presLayoutVars>
          <dgm:chMax val="1"/>
          <dgm:chPref val="1"/>
        </dgm:presLayoutVars>
      </dgm:prSet>
      <dgm:spPr/>
    </dgm:pt>
    <dgm:pt modelId="{9135D08C-2ADC-4A7C-B8E2-5CBE86C4A5DE}" type="pres">
      <dgm:prSet presAssocID="{98D8BC32-3CA4-4BB3-8EA4-0CCEF2715A46}" presName="sibTrans" presStyleCnt="0"/>
      <dgm:spPr/>
    </dgm:pt>
    <dgm:pt modelId="{F5C85630-386A-4E9D-81E1-E5CDEF7D2511}" type="pres">
      <dgm:prSet presAssocID="{188134D2-B77E-4BEA-BD90-850D42EED450}" presName="compNode" presStyleCnt="0"/>
      <dgm:spPr/>
    </dgm:pt>
    <dgm:pt modelId="{1D81DF88-5434-4D20-A065-D43B6846262A}" type="pres">
      <dgm:prSet presAssocID="{188134D2-B77E-4BEA-BD90-850D42EED45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lationship"/>
        </a:ext>
      </dgm:extLst>
    </dgm:pt>
    <dgm:pt modelId="{3AFC6D1B-BAC2-4D33-855E-614516988CAE}" type="pres">
      <dgm:prSet presAssocID="{188134D2-B77E-4BEA-BD90-850D42EED450}" presName="spaceRect" presStyleCnt="0"/>
      <dgm:spPr/>
    </dgm:pt>
    <dgm:pt modelId="{7346C93F-9B72-4D9F-BCA7-CF13EB0BE9C5}" type="pres">
      <dgm:prSet presAssocID="{188134D2-B77E-4BEA-BD90-850D42EED450}" presName="textRect" presStyleLbl="revTx" presStyleIdx="3" presStyleCnt="4">
        <dgm:presLayoutVars>
          <dgm:chMax val="1"/>
          <dgm:chPref val="1"/>
        </dgm:presLayoutVars>
      </dgm:prSet>
      <dgm:spPr/>
    </dgm:pt>
  </dgm:ptLst>
  <dgm:cxnLst>
    <dgm:cxn modelId="{0A36BD03-4020-43AF-A166-22C47282C1A8}" type="presOf" srcId="{8FDB9529-6623-41B9-BDE3-6B780FEB46A2}" destId="{D5608A63-0B22-45A0-A6D1-EBDE0D32D4DD}" srcOrd="0" destOrd="0" presId="urn:microsoft.com/office/officeart/2018/2/layout/IconLabelList"/>
    <dgm:cxn modelId="{68B8AA0C-35D3-44A0-B05E-02F3D7B54592}" srcId="{9BCB9CD0-0C47-4BC5-987F-BD2516AE4061}" destId="{8FDB9529-6623-41B9-BDE3-6B780FEB46A2}" srcOrd="2" destOrd="0" parTransId="{ADFC0D5A-A60B-4967-930F-225634447F2E}" sibTransId="{98D8BC32-3CA4-4BB3-8EA4-0CCEF2715A46}"/>
    <dgm:cxn modelId="{7B1A2811-FFDA-43DD-B393-944DC8E6FED3}" type="presOf" srcId="{FF903237-48CE-411D-BB5D-DB0418F2CE61}" destId="{42426227-2BE2-4878-98F0-A920A0784875}" srcOrd="0" destOrd="0" presId="urn:microsoft.com/office/officeart/2018/2/layout/IconLabelList"/>
    <dgm:cxn modelId="{95C4BA7A-2837-45FC-A86E-8B418CE5EBA2}" type="presOf" srcId="{9BCB9CD0-0C47-4BC5-987F-BD2516AE4061}" destId="{2B6099B0-34C3-411F-BDBF-8EF735014A79}" srcOrd="0" destOrd="0" presId="urn:microsoft.com/office/officeart/2018/2/layout/IconLabelList"/>
    <dgm:cxn modelId="{B2D3317C-9AA5-4E8B-9C24-F78889260631}" srcId="{9BCB9CD0-0C47-4BC5-987F-BD2516AE4061}" destId="{188134D2-B77E-4BEA-BD90-850D42EED450}" srcOrd="3" destOrd="0" parTransId="{D8F287A6-3782-48F1-BB1F-D58260E88E2F}" sibTransId="{0A7756D7-9952-4546-AC35-D63B9EC00208}"/>
    <dgm:cxn modelId="{D6D6647D-9B6E-4A48-B6A5-112A828CAADF}" type="presOf" srcId="{188134D2-B77E-4BEA-BD90-850D42EED450}" destId="{7346C93F-9B72-4D9F-BCA7-CF13EB0BE9C5}" srcOrd="0" destOrd="0" presId="urn:microsoft.com/office/officeart/2018/2/layout/IconLabelList"/>
    <dgm:cxn modelId="{C6555B9D-DE05-4526-B596-65AD2AEEB9D1}" srcId="{9BCB9CD0-0C47-4BC5-987F-BD2516AE4061}" destId="{A995BF4A-4642-4C75-8D70-451292D06ED3}" srcOrd="1" destOrd="0" parTransId="{7565535B-4B12-4AFB-B9FF-FBBE366CA8AB}" sibTransId="{54DE17EB-E7C5-40D5-8C65-F3182C350CFC}"/>
    <dgm:cxn modelId="{D2A3FEA2-6518-4CA1-8AAE-43FBA213F0C9}" srcId="{9BCB9CD0-0C47-4BC5-987F-BD2516AE4061}" destId="{FF903237-48CE-411D-BB5D-DB0418F2CE61}" srcOrd="0" destOrd="0" parTransId="{E43DCE6D-9F17-45EB-B401-F085CB7804DE}" sibTransId="{81C7EDA3-BE35-468B-BBBA-010565D91BF2}"/>
    <dgm:cxn modelId="{803E5EB1-5B3B-4E1C-88EA-D58F882EE666}" type="presOf" srcId="{A995BF4A-4642-4C75-8D70-451292D06ED3}" destId="{DD2E3A39-A46C-4FCF-9C62-C4678B344BD3}" srcOrd="0" destOrd="0" presId="urn:microsoft.com/office/officeart/2018/2/layout/IconLabelList"/>
    <dgm:cxn modelId="{C20C9B9D-11A3-4FD9-8313-55A08FA4AE87}" type="presParOf" srcId="{2B6099B0-34C3-411F-BDBF-8EF735014A79}" destId="{DC74803F-472C-4B18-B3B8-42F3BE97DCD2}" srcOrd="0" destOrd="0" presId="urn:microsoft.com/office/officeart/2018/2/layout/IconLabelList"/>
    <dgm:cxn modelId="{423F3C6C-6794-41EC-9988-B2A731E59982}" type="presParOf" srcId="{DC74803F-472C-4B18-B3B8-42F3BE97DCD2}" destId="{1F9782A6-F9C1-48DD-A8E8-C8E5ADD8CA43}" srcOrd="0" destOrd="0" presId="urn:microsoft.com/office/officeart/2018/2/layout/IconLabelList"/>
    <dgm:cxn modelId="{EF2E7BEA-E8E6-4E43-A080-B2E17B325AAB}" type="presParOf" srcId="{DC74803F-472C-4B18-B3B8-42F3BE97DCD2}" destId="{4E9C10AC-37A5-4F29-A3ED-00069921029C}" srcOrd="1" destOrd="0" presId="urn:microsoft.com/office/officeart/2018/2/layout/IconLabelList"/>
    <dgm:cxn modelId="{1508B63B-1606-4E8D-9062-A3865CA9B28D}" type="presParOf" srcId="{DC74803F-472C-4B18-B3B8-42F3BE97DCD2}" destId="{42426227-2BE2-4878-98F0-A920A0784875}" srcOrd="2" destOrd="0" presId="urn:microsoft.com/office/officeart/2018/2/layout/IconLabelList"/>
    <dgm:cxn modelId="{91C870AC-A0BE-4A65-A196-604D57082181}" type="presParOf" srcId="{2B6099B0-34C3-411F-BDBF-8EF735014A79}" destId="{8A2CC86E-89C2-4B6A-BD19-1BBE9AE7455E}" srcOrd="1" destOrd="0" presId="urn:microsoft.com/office/officeart/2018/2/layout/IconLabelList"/>
    <dgm:cxn modelId="{A5BAC5B2-0985-4E82-9185-C1C5F6F41AF2}" type="presParOf" srcId="{2B6099B0-34C3-411F-BDBF-8EF735014A79}" destId="{0A1EE508-C388-480A-919C-3A9521967355}" srcOrd="2" destOrd="0" presId="urn:microsoft.com/office/officeart/2018/2/layout/IconLabelList"/>
    <dgm:cxn modelId="{0FAF339C-E979-4152-857E-DA2BFC3FA568}" type="presParOf" srcId="{0A1EE508-C388-480A-919C-3A9521967355}" destId="{D742909B-8BE4-4544-A421-A8942306BD18}" srcOrd="0" destOrd="0" presId="urn:microsoft.com/office/officeart/2018/2/layout/IconLabelList"/>
    <dgm:cxn modelId="{E54AA087-5F50-4F7C-8E08-BB34E48D7199}" type="presParOf" srcId="{0A1EE508-C388-480A-919C-3A9521967355}" destId="{5FD3975C-7CC5-401A-B506-EE9A9F1B3EE4}" srcOrd="1" destOrd="0" presId="urn:microsoft.com/office/officeart/2018/2/layout/IconLabelList"/>
    <dgm:cxn modelId="{517F7B4F-9D5A-4EFE-8F4C-239D5614CCFD}" type="presParOf" srcId="{0A1EE508-C388-480A-919C-3A9521967355}" destId="{DD2E3A39-A46C-4FCF-9C62-C4678B344BD3}" srcOrd="2" destOrd="0" presId="urn:microsoft.com/office/officeart/2018/2/layout/IconLabelList"/>
    <dgm:cxn modelId="{2058B8E6-D7CB-45A3-ACD6-6994F5D3954D}" type="presParOf" srcId="{2B6099B0-34C3-411F-BDBF-8EF735014A79}" destId="{E1B634BD-3528-4918-A4B1-E6B40690A2C1}" srcOrd="3" destOrd="0" presId="urn:microsoft.com/office/officeart/2018/2/layout/IconLabelList"/>
    <dgm:cxn modelId="{B8EB08EA-4FB3-4806-A4F3-78A4D237976B}" type="presParOf" srcId="{2B6099B0-34C3-411F-BDBF-8EF735014A79}" destId="{116A3946-7636-4BF5-B647-AE52EDC352E7}" srcOrd="4" destOrd="0" presId="urn:microsoft.com/office/officeart/2018/2/layout/IconLabelList"/>
    <dgm:cxn modelId="{B1BDFEE1-A000-4D98-92ED-BC8A580BCA13}" type="presParOf" srcId="{116A3946-7636-4BF5-B647-AE52EDC352E7}" destId="{E7CCEAF7-BF38-4090-B739-5811527EB20E}" srcOrd="0" destOrd="0" presId="urn:microsoft.com/office/officeart/2018/2/layout/IconLabelList"/>
    <dgm:cxn modelId="{96B7704B-F332-48C6-9179-AE53E1ABF267}" type="presParOf" srcId="{116A3946-7636-4BF5-B647-AE52EDC352E7}" destId="{3CD6B0A7-5B1D-4B5D-B2D5-208E255F06DC}" srcOrd="1" destOrd="0" presId="urn:microsoft.com/office/officeart/2018/2/layout/IconLabelList"/>
    <dgm:cxn modelId="{796C6ECA-DD67-4864-B173-0DD0FA05F3F3}" type="presParOf" srcId="{116A3946-7636-4BF5-B647-AE52EDC352E7}" destId="{D5608A63-0B22-45A0-A6D1-EBDE0D32D4DD}" srcOrd="2" destOrd="0" presId="urn:microsoft.com/office/officeart/2018/2/layout/IconLabelList"/>
    <dgm:cxn modelId="{D0A87F2E-7955-41A8-9019-6B2156B831D3}" type="presParOf" srcId="{2B6099B0-34C3-411F-BDBF-8EF735014A79}" destId="{9135D08C-2ADC-4A7C-B8E2-5CBE86C4A5DE}" srcOrd="5" destOrd="0" presId="urn:microsoft.com/office/officeart/2018/2/layout/IconLabelList"/>
    <dgm:cxn modelId="{1C757F9F-0679-4955-BBBB-82CB9B737676}" type="presParOf" srcId="{2B6099B0-34C3-411F-BDBF-8EF735014A79}" destId="{F5C85630-386A-4E9D-81E1-E5CDEF7D2511}" srcOrd="6" destOrd="0" presId="urn:microsoft.com/office/officeart/2018/2/layout/IconLabelList"/>
    <dgm:cxn modelId="{4E16E8F6-978C-46EF-A9C5-E88D556D18DD}" type="presParOf" srcId="{F5C85630-386A-4E9D-81E1-E5CDEF7D2511}" destId="{1D81DF88-5434-4D20-A065-D43B6846262A}" srcOrd="0" destOrd="0" presId="urn:microsoft.com/office/officeart/2018/2/layout/IconLabelList"/>
    <dgm:cxn modelId="{C7F71C3A-6291-41ED-846F-75D0388DA2A9}" type="presParOf" srcId="{F5C85630-386A-4E9D-81E1-E5CDEF7D2511}" destId="{3AFC6D1B-BAC2-4D33-855E-614516988CAE}" srcOrd="1" destOrd="0" presId="urn:microsoft.com/office/officeart/2018/2/layout/IconLabelList"/>
    <dgm:cxn modelId="{8EAA8F7B-31C8-4720-A5CB-23082B2E1B40}" type="presParOf" srcId="{F5C85630-386A-4E9D-81E1-E5CDEF7D2511}" destId="{7346C93F-9B72-4D9F-BCA7-CF13EB0BE9C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2EC2E-9750-4D1B-9A61-7AED8A6552EC}">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4CE33-9CA0-4134-84DC-A6AA611B88A7}">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2782E8-5022-4FF5-A98A-9991CFF4D1EC}">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Calibri"/>
              <a:ea typeface="Calibri"/>
              <a:cs typeface="Calibri"/>
            </a:rPr>
            <a:t>Target Audience - Health-conscious individuals seeking nutritious, organic options. Athletes, fitness enthusiasts, and those embracing a balanced lifestyle. Our market values quality, taste, and well-being.</a:t>
          </a:r>
        </a:p>
      </dsp:txBody>
      <dsp:txXfrm>
        <a:off x="1844034" y="682"/>
        <a:ext cx="4401230" cy="1596566"/>
      </dsp:txXfrm>
    </dsp:sp>
    <dsp:sp modelId="{B44554EF-6D3F-4739-A355-9B5381F6A1D7}">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0DE8F2-6452-4F9C-98A7-A4DFF8D6CBAB}">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14E4EC-685C-45BE-914E-95D909075CBF}">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Calibri"/>
              <a:ea typeface="Calibri"/>
              <a:cs typeface="Calibri"/>
            </a:rPr>
            <a:t>Trends &amp; Demands - Rising demand for healthy food trends reflects a growing consumer focus on clean eating, plant-based alternatives, and sustainable, organic choices for overall wellness and balanced lifestyles.</a:t>
          </a:r>
        </a:p>
      </dsp:txBody>
      <dsp:txXfrm>
        <a:off x="1844034" y="1996390"/>
        <a:ext cx="4401230" cy="1596566"/>
      </dsp:txXfrm>
    </dsp:sp>
    <dsp:sp modelId="{8B40E0F5-0AD2-4F79-AA5A-ABD1CC0BCE27}">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FD8D36-6C37-471B-A06C-300CAF61EADC}">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8EA302-3962-45B2-8DE2-E30A0A9801C2}">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Calibri"/>
              <a:ea typeface="Calibri"/>
              <a:cs typeface="Calibri"/>
            </a:rPr>
            <a:t>Consumer Behavior - Consumers prioritize healthy foods, seeking fresh, organic options. They value transparency, sustainability, and nutritional benefits, driving choices for a balanced, wellness-focused lifestyle.</a:t>
          </a:r>
        </a:p>
      </dsp:txBody>
      <dsp:txXfrm>
        <a:off x="1844034" y="3992098"/>
        <a:ext cx="4401230" cy="1596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4E4B8-B757-437A-93AA-DA813113DD6A}">
      <dsp:nvSpPr>
        <dsp:cNvPr id="0" name=""/>
        <dsp:cNvSpPr/>
      </dsp:nvSpPr>
      <dsp:spPr>
        <a:xfrm>
          <a:off x="0" y="559"/>
          <a:ext cx="10506456" cy="13096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830ED-E4B6-42A5-8D48-4C0F2D9C3242}">
      <dsp:nvSpPr>
        <dsp:cNvPr id="0" name=""/>
        <dsp:cNvSpPr/>
      </dsp:nvSpPr>
      <dsp:spPr>
        <a:xfrm>
          <a:off x="396173" y="295234"/>
          <a:ext cx="720315" cy="720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1A9C02-C82C-48F3-8147-26175D8A7DC0}">
      <dsp:nvSpPr>
        <dsp:cNvPr id="0" name=""/>
        <dsp:cNvSpPr/>
      </dsp:nvSpPr>
      <dsp:spPr>
        <a:xfrm>
          <a:off x="1512662" y="559"/>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711200">
            <a:lnSpc>
              <a:spcPct val="100000"/>
            </a:lnSpc>
            <a:spcBef>
              <a:spcPct val="0"/>
            </a:spcBef>
            <a:spcAft>
              <a:spcPct val="35000"/>
            </a:spcAft>
            <a:buNone/>
          </a:pPr>
          <a:r>
            <a:rPr lang="en-US" sz="1600" b="1" kern="1200" dirty="0"/>
            <a:t>Business Description -</a:t>
          </a:r>
          <a:r>
            <a:rPr lang="en-US" sz="1600" kern="1200" dirty="0"/>
            <a:t> Welcome to Soul Foods, where delicious meets nutritious. We're dedicated to serving wholesome, fresh meals crafted with quality ingredients to fuel your well-being. Experience the goodness in every bite.</a:t>
          </a:r>
        </a:p>
      </dsp:txBody>
      <dsp:txXfrm>
        <a:off x="1512662" y="559"/>
        <a:ext cx="8993793" cy="1309664"/>
      </dsp:txXfrm>
    </dsp:sp>
    <dsp:sp modelId="{273BA9A0-250F-4D19-AA63-076EA44A9129}">
      <dsp:nvSpPr>
        <dsp:cNvPr id="0" name=""/>
        <dsp:cNvSpPr/>
      </dsp:nvSpPr>
      <dsp:spPr>
        <a:xfrm>
          <a:off x="0" y="1637640"/>
          <a:ext cx="10506456" cy="130966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805C6E-0BAC-4AAF-B90E-FA27DDDED652}">
      <dsp:nvSpPr>
        <dsp:cNvPr id="0" name=""/>
        <dsp:cNvSpPr/>
      </dsp:nvSpPr>
      <dsp:spPr>
        <a:xfrm>
          <a:off x="396173" y="1932315"/>
          <a:ext cx="720315" cy="720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8794B-A54F-4DEC-B6A7-2865C241867C}">
      <dsp:nvSpPr>
        <dsp:cNvPr id="0" name=""/>
        <dsp:cNvSpPr/>
      </dsp:nvSpPr>
      <dsp:spPr>
        <a:xfrm>
          <a:off x="1512662" y="1637640"/>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711200">
            <a:lnSpc>
              <a:spcPct val="100000"/>
            </a:lnSpc>
            <a:spcBef>
              <a:spcPct val="0"/>
            </a:spcBef>
            <a:spcAft>
              <a:spcPct val="35000"/>
            </a:spcAft>
            <a:buNone/>
          </a:pPr>
          <a:r>
            <a:rPr lang="en-US" sz="1600" b="1" kern="1200" dirty="0">
              <a:solidFill>
                <a:schemeClr val="bg1"/>
              </a:solidFill>
            </a:rPr>
            <a:t>Operation plan</a:t>
          </a:r>
          <a:r>
            <a:rPr lang="en-US" sz="1600" kern="1200" dirty="0">
              <a:solidFill>
                <a:schemeClr val="bg1"/>
              </a:solidFill>
            </a:rPr>
            <a:t> - Launch a healthy food chain with a focus on farm-to-table offerings. Source organic, locally-sourced ingredients, prioritize nutritional balance, and provide diverse menu options. Implement stringent quality checks, efficient supply chain management, and community engagement. Promote wellness through tasty, health-focused meals in a welcoming environment.</a:t>
          </a:r>
        </a:p>
      </dsp:txBody>
      <dsp:txXfrm>
        <a:off x="1512662" y="1637640"/>
        <a:ext cx="8993793" cy="1309664"/>
      </dsp:txXfrm>
    </dsp:sp>
    <dsp:sp modelId="{368F0666-55EF-460C-B715-0237E85240E4}">
      <dsp:nvSpPr>
        <dsp:cNvPr id="0" name=""/>
        <dsp:cNvSpPr/>
      </dsp:nvSpPr>
      <dsp:spPr>
        <a:xfrm>
          <a:off x="0" y="3274721"/>
          <a:ext cx="10506456" cy="130966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B3203-1BC4-44D1-BF1B-6FF660CB6B67}">
      <dsp:nvSpPr>
        <dsp:cNvPr id="0" name=""/>
        <dsp:cNvSpPr/>
      </dsp:nvSpPr>
      <dsp:spPr>
        <a:xfrm>
          <a:off x="396173" y="3569396"/>
          <a:ext cx="720315" cy="720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140E9-7575-418D-B475-1330E7FE97BC}">
      <dsp:nvSpPr>
        <dsp:cNvPr id="0" name=""/>
        <dsp:cNvSpPr/>
      </dsp:nvSpPr>
      <dsp:spPr>
        <a:xfrm>
          <a:off x="1512662" y="3274721"/>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711200">
            <a:lnSpc>
              <a:spcPct val="100000"/>
            </a:lnSpc>
            <a:spcBef>
              <a:spcPct val="0"/>
            </a:spcBef>
            <a:spcAft>
              <a:spcPct val="35000"/>
            </a:spcAft>
            <a:buNone/>
          </a:pPr>
          <a:r>
            <a:rPr lang="en-US" sz="1600" b="1" kern="1200" dirty="0"/>
            <a:t>Concept &amp; USP</a:t>
          </a:r>
          <a:r>
            <a:rPr lang="en-US" sz="1600" kern="1200" dirty="0"/>
            <a:t> - Our healthy food chain redefines dining with farm-fresh, nutrient-rich ingredients. We offer a diverse menu of delicious, balanced meals catering to various dietary needs, embracing a farm-to-table approach. With a focus on taste and nutrition, we aim to make wholesome eating an irresistible delight for all</a:t>
          </a:r>
        </a:p>
      </dsp:txBody>
      <dsp:txXfrm>
        <a:off x="1512662" y="3274721"/>
        <a:ext cx="8993793" cy="13096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5E2AF-EF66-4DEE-AB15-4894288B9826}">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97E14D-B3F1-49FD-9880-E8235B0F62F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23C478-7B2D-4907-8731-8E985B4B43D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1" kern="1200"/>
            <a:t>Menu</a:t>
          </a:r>
          <a:r>
            <a:rPr lang="en-US" sz="2100" kern="1200"/>
            <a:t>: The menu include a variety of healthy options that are low in calories, fat, and sodium. </a:t>
          </a:r>
        </a:p>
      </dsp:txBody>
      <dsp:txXfrm>
        <a:off x="1435590" y="531"/>
        <a:ext cx="9080009" cy="1242935"/>
      </dsp:txXfrm>
    </dsp:sp>
    <dsp:sp modelId="{66AD4852-179E-429F-B0C6-F5C46118B6A1}">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E8F0BD-7EA3-4958-95C8-5002A397678F}">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4B7B9B-E7B3-41FC-97EB-35563D6A282D}">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1" kern="1200"/>
            <a:t>Location</a:t>
          </a:r>
          <a:r>
            <a:rPr lang="en-US" sz="2100" kern="1200"/>
            <a:t>: The restaurant be located in an area with high foot traffic, such as near shopping centers or offices. It also be easily accessible and have ample parking.</a:t>
          </a:r>
        </a:p>
      </dsp:txBody>
      <dsp:txXfrm>
        <a:off x="1435590" y="1554201"/>
        <a:ext cx="9080009" cy="1242935"/>
      </dsp:txXfrm>
    </dsp:sp>
    <dsp:sp modelId="{EAF57004-C8EC-4CBE-8B5C-DDF60369AA56}">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3B9AE-4A95-4B35-9FFD-BE5E509A93D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25AA91-91A4-4639-9D78-90CBA65D1952}">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1" kern="1200"/>
            <a:t>Ordering and payment:</a:t>
          </a:r>
          <a:r>
            <a:rPr lang="en-US" sz="2100" kern="1200"/>
            <a:t>  The restaurant offer multiple ordering and payment options, such as online ordering, mobile app ordering, and contactless payment options like Apple Pay or Google Wallet.</a:t>
          </a:r>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35C71-83EA-4071-8445-338DD52A4CEC}">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A5009-F80F-4EAF-AC73-89E74A335121}">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92526C-E515-47DA-97A5-C49D51B5990F}">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rtl="0">
            <a:lnSpc>
              <a:spcPct val="100000"/>
            </a:lnSpc>
            <a:spcBef>
              <a:spcPct val="0"/>
            </a:spcBef>
            <a:spcAft>
              <a:spcPct val="35000"/>
            </a:spcAft>
            <a:buNone/>
          </a:pPr>
          <a:r>
            <a:rPr lang="en-US" sz="1500" b="1" kern="1200" dirty="0"/>
            <a:t>Operational efficiency</a:t>
          </a:r>
          <a:r>
            <a:rPr lang="en-US" sz="1500" kern="1200" dirty="0"/>
            <a:t>: The</a:t>
          </a:r>
          <a:r>
            <a:rPr lang="en-US" sz="1500" kern="1200" dirty="0">
              <a:latin typeface="Calibri Light" panose="020F0302020204030204"/>
            </a:rPr>
            <a:t> Food chain will  </a:t>
          </a:r>
          <a:r>
            <a:rPr lang="en-US" sz="1500" kern="1200" dirty="0"/>
            <a:t>have a streamlined ordering process to ensure that customers receive their food quickly.</a:t>
          </a:r>
          <a:br>
            <a:rPr lang="en-US" sz="1500" kern="1200" dirty="0"/>
          </a:br>
          <a:endParaRPr lang="en-US" sz="1500" kern="1200" dirty="0"/>
        </a:p>
      </dsp:txBody>
      <dsp:txXfrm>
        <a:off x="1057183" y="1805"/>
        <a:ext cx="9458416" cy="915310"/>
      </dsp:txXfrm>
    </dsp:sp>
    <dsp:sp modelId="{6A467EEC-8D97-4A31-A3A2-065DA64D7532}">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CA618-DB55-4476-9CA3-BC512EED8246}">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82C923-422A-49DB-860B-3E53D04096C5}">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b="1" kern="1200" dirty="0"/>
            <a:t>Marketing and branding</a:t>
          </a:r>
          <a:r>
            <a:rPr lang="en-US" sz="1500" kern="1200" dirty="0"/>
            <a:t>: The restaurant have a strong brand identity that emphasizes the health benefits of its menu.</a:t>
          </a:r>
        </a:p>
      </dsp:txBody>
      <dsp:txXfrm>
        <a:off x="1057183" y="1145944"/>
        <a:ext cx="9458416" cy="915310"/>
      </dsp:txXfrm>
    </dsp:sp>
    <dsp:sp modelId="{CD14C637-8581-4975-A3CC-541D79D3FBB1}">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0EE354-0DE0-475E-9F17-5B6B60A8E1D2}">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C9300-7BB1-4848-BADD-D6F1A341FEF0}">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b="1" kern="1200" dirty="0"/>
            <a:t>Pricing</a:t>
          </a:r>
          <a:r>
            <a:rPr lang="en-US" sz="1500" kern="1200" dirty="0"/>
            <a:t>: The pricing be competitive with other fast food chains in the area, while still allowing for a healthy profit margin.</a:t>
          </a:r>
          <a:br>
            <a:rPr lang="en-US" sz="1500" kern="1200" dirty="0"/>
          </a:br>
          <a:endParaRPr lang="en-US" sz="1500" kern="1200" dirty="0"/>
        </a:p>
      </dsp:txBody>
      <dsp:txXfrm>
        <a:off x="1057183" y="2290082"/>
        <a:ext cx="9458416" cy="915310"/>
      </dsp:txXfrm>
    </dsp:sp>
    <dsp:sp modelId="{3AD4A9E0-5859-470C-9023-C0371DAC01D3}">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450ED-2CEB-4D73-B1EC-26E8F569B0EF}">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90757-5A99-4EAC-A988-3C91820C3D20}">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b="1" kern="1200" dirty="0"/>
            <a:t>Customer service:</a:t>
          </a:r>
          <a:r>
            <a:rPr lang="en-US" sz="1500" kern="1200" dirty="0"/>
            <a:t> The restaurant have well-trained staff who are knowledgeable about the menu and can provide excellent customer service.</a:t>
          </a:r>
        </a:p>
      </dsp:txBody>
      <dsp:txXfrm>
        <a:off x="1057183" y="3434221"/>
        <a:ext cx="9458416" cy="915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7152D-5D2C-4717-8150-AC4E4008A543}">
      <dsp:nvSpPr>
        <dsp:cNvPr id="0" name=""/>
        <dsp:cNvSpPr/>
      </dsp:nvSpPr>
      <dsp:spPr>
        <a:xfrm>
          <a:off x="810" y="0"/>
          <a:ext cx="3283803" cy="320990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367" tIns="0" rIns="324367" bIns="330200" numCol="1" spcCol="1270" anchor="t" anchorCtr="0">
          <a:noAutofit/>
        </a:bodyPr>
        <a:lstStyle/>
        <a:p>
          <a:pPr marL="0" lvl="0" indent="0" algn="l" defTabSz="622300">
            <a:lnSpc>
              <a:spcPct val="90000"/>
            </a:lnSpc>
            <a:spcBef>
              <a:spcPct val="0"/>
            </a:spcBef>
            <a:spcAft>
              <a:spcPct val="35000"/>
            </a:spcAft>
            <a:buNone/>
          </a:pPr>
          <a:r>
            <a:rPr lang="en-US" sz="1400" kern="1200"/>
            <a:t>GST Registration: GST registration for tax on goods and services applies . We have to make an</a:t>
          </a:r>
          <a:br>
            <a:rPr lang="en-US" sz="1400" kern="1200"/>
          </a:br>
          <a:r>
            <a:rPr lang="en-US" sz="1400" kern="1200"/>
            <a:t>application on the government's official website directly, with complete information, and then</a:t>
          </a:r>
          <a:br>
            <a:rPr lang="en-US" sz="1400" kern="1200"/>
          </a:br>
          <a:r>
            <a:rPr lang="en-US" sz="1400" kern="1200"/>
            <a:t>complete the registration on the internet.</a:t>
          </a:r>
        </a:p>
      </dsp:txBody>
      <dsp:txXfrm>
        <a:off x="810" y="1283960"/>
        <a:ext cx="3283803" cy="1925941"/>
      </dsp:txXfrm>
    </dsp:sp>
    <dsp:sp modelId="{8F6CA3DE-BA2E-49FE-A0F6-1D6F4BF6279A}">
      <dsp:nvSpPr>
        <dsp:cNvPr id="0" name=""/>
        <dsp:cNvSpPr/>
      </dsp:nvSpPr>
      <dsp:spPr>
        <a:xfrm>
          <a:off x="810" y="0"/>
          <a:ext cx="3283803" cy="1283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4367" tIns="165100" rIns="324367"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10" y="0"/>
        <a:ext cx="3283803" cy="1283960"/>
      </dsp:txXfrm>
    </dsp:sp>
    <dsp:sp modelId="{04BA61CB-7327-42B5-99AF-4523F1659623}">
      <dsp:nvSpPr>
        <dsp:cNvPr id="0" name=""/>
        <dsp:cNvSpPr/>
      </dsp:nvSpPr>
      <dsp:spPr>
        <a:xfrm>
          <a:off x="3547318" y="0"/>
          <a:ext cx="3283803" cy="3209902"/>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367" tIns="0" rIns="324367" bIns="330200" numCol="1" spcCol="1270" anchor="t" anchorCtr="0">
          <a:noAutofit/>
        </a:bodyPr>
        <a:lstStyle/>
        <a:p>
          <a:pPr marL="0" lvl="0" indent="0" algn="l" defTabSz="622300">
            <a:lnSpc>
              <a:spcPct val="90000"/>
            </a:lnSpc>
            <a:spcBef>
              <a:spcPct val="0"/>
            </a:spcBef>
            <a:spcAft>
              <a:spcPct val="35000"/>
            </a:spcAft>
            <a:buNone/>
          </a:pPr>
          <a:r>
            <a:rPr lang="en-US" sz="1400" kern="1200"/>
            <a:t>FSSAI: A business that is starting in the field of food does require the FSSAI certification, and it</a:t>
          </a:r>
          <a:br>
            <a:rPr lang="en-US" sz="1400" kern="1200"/>
          </a:br>
          <a:r>
            <a:rPr lang="en-US" sz="1400" kern="1200"/>
            <a:t>assures the credibility and the quality of brand.</a:t>
          </a:r>
        </a:p>
      </dsp:txBody>
      <dsp:txXfrm>
        <a:off x="3547318" y="1283960"/>
        <a:ext cx="3283803" cy="1925941"/>
      </dsp:txXfrm>
    </dsp:sp>
    <dsp:sp modelId="{B72FEB70-34FD-4CF5-8054-1670209524B2}">
      <dsp:nvSpPr>
        <dsp:cNvPr id="0" name=""/>
        <dsp:cNvSpPr/>
      </dsp:nvSpPr>
      <dsp:spPr>
        <a:xfrm>
          <a:off x="3547318" y="0"/>
          <a:ext cx="3283803" cy="1283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4367" tIns="165100" rIns="324367"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47318" y="0"/>
        <a:ext cx="3283803" cy="1283960"/>
      </dsp:txXfrm>
    </dsp:sp>
    <dsp:sp modelId="{BA83779C-E772-4AD2-804C-C4A1CBCCBD5C}">
      <dsp:nvSpPr>
        <dsp:cNvPr id="0" name=""/>
        <dsp:cNvSpPr/>
      </dsp:nvSpPr>
      <dsp:spPr>
        <a:xfrm>
          <a:off x="7093825" y="0"/>
          <a:ext cx="3283803" cy="320990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367" tIns="0" rIns="324367" bIns="330200" numCol="1" spcCol="1270" anchor="t" anchorCtr="0">
          <a:noAutofit/>
        </a:bodyPr>
        <a:lstStyle/>
        <a:p>
          <a:pPr marL="0" lvl="0" indent="0" algn="l" defTabSz="622300">
            <a:lnSpc>
              <a:spcPct val="90000"/>
            </a:lnSpc>
            <a:spcBef>
              <a:spcPct val="0"/>
            </a:spcBef>
            <a:spcAft>
              <a:spcPct val="35000"/>
            </a:spcAft>
            <a:buNone/>
          </a:pPr>
          <a:r>
            <a:rPr lang="en-US" sz="1400" kern="1200"/>
            <a:t>Trademark: If you intend to promote your brand, you should not allow anyone to imitate it.</a:t>
          </a:r>
          <a:br>
            <a:rPr lang="en-US" sz="1400" kern="1200"/>
          </a:br>
          <a:r>
            <a:rPr lang="en-US" sz="1400" kern="1200"/>
            <a:t>A trademark registration will guarantee name and logo are not copied by anybody else.</a:t>
          </a:r>
        </a:p>
      </dsp:txBody>
      <dsp:txXfrm>
        <a:off x="7093825" y="1283960"/>
        <a:ext cx="3283803" cy="1925941"/>
      </dsp:txXfrm>
    </dsp:sp>
    <dsp:sp modelId="{2CF34AC0-3D38-41D9-B5A0-8334FDDB6FB4}">
      <dsp:nvSpPr>
        <dsp:cNvPr id="0" name=""/>
        <dsp:cNvSpPr/>
      </dsp:nvSpPr>
      <dsp:spPr>
        <a:xfrm>
          <a:off x="7093825" y="0"/>
          <a:ext cx="3283803" cy="1283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4367" tIns="165100" rIns="324367"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93825" y="0"/>
        <a:ext cx="3283803" cy="1283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6B794-D95D-4692-A758-E4415B7C497B}">
      <dsp:nvSpPr>
        <dsp:cNvPr id="0" name=""/>
        <dsp:cNvSpPr/>
      </dsp:nvSpPr>
      <dsp:spPr>
        <a:xfrm>
          <a:off x="0" y="3410"/>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AD59B-C550-4BB1-8D4F-968E3E2C98AE}">
      <dsp:nvSpPr>
        <dsp:cNvPr id="0" name=""/>
        <dsp:cNvSpPr/>
      </dsp:nvSpPr>
      <dsp:spPr>
        <a:xfrm>
          <a:off x="454107" y="341177"/>
          <a:ext cx="826457" cy="825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901513-E9E0-45B5-9361-C366C7B332E2}">
      <dsp:nvSpPr>
        <dsp:cNvPr id="0" name=""/>
        <dsp:cNvSpPr/>
      </dsp:nvSpPr>
      <dsp:spPr>
        <a:xfrm>
          <a:off x="1734673" y="3410"/>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b="1" kern="1200" dirty="0"/>
            <a:t>Subscription service:</a:t>
          </a:r>
          <a:r>
            <a:rPr lang="en-US" sz="1400" kern="1200" dirty="0"/>
            <a:t> The restaurant offer a subscription service where customers pay a monthly fee to receive a certain number of meals per week or month. This model could be attractive to customers who want a consistent supply of healthy food options.</a:t>
          </a:r>
          <a:br>
            <a:rPr lang="en-US" sz="1400" kern="1200" dirty="0"/>
          </a:br>
          <a:endParaRPr lang="en-US" sz="1400" kern="1200" dirty="0"/>
        </a:p>
      </dsp:txBody>
      <dsp:txXfrm>
        <a:off x="1734673" y="3410"/>
        <a:ext cx="4458049" cy="1595007"/>
      </dsp:txXfrm>
    </dsp:sp>
    <dsp:sp modelId="{809B3A9A-B2C8-4A56-AA6D-1131B520D61C}">
      <dsp:nvSpPr>
        <dsp:cNvPr id="0" name=""/>
        <dsp:cNvSpPr/>
      </dsp:nvSpPr>
      <dsp:spPr>
        <a:xfrm>
          <a:off x="0" y="1997169"/>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FDD9B5-4F9A-4C5F-8E1B-E55F609EA7A8}">
      <dsp:nvSpPr>
        <dsp:cNvPr id="0" name=""/>
        <dsp:cNvSpPr/>
      </dsp:nvSpPr>
      <dsp:spPr>
        <a:xfrm>
          <a:off x="454107" y="2334936"/>
          <a:ext cx="826457" cy="825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2B3356-EA23-4CF9-B8D7-AEC1A1B52C62}">
      <dsp:nvSpPr>
        <dsp:cNvPr id="0" name=""/>
        <dsp:cNvSpPr/>
      </dsp:nvSpPr>
      <dsp:spPr>
        <a:xfrm>
          <a:off x="1734673" y="1997169"/>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b="1" kern="1200" dirty="0"/>
            <a:t>Catering:</a:t>
          </a:r>
          <a:r>
            <a:rPr lang="en-US" sz="1400" kern="1200" dirty="0"/>
            <a:t> The restaurant offer catering services for events (50000/day), such as corporate meetings, parties, and weddings. This will be a lucrative revenue stream, as the restaurant could charge higher prices for larger orders.</a:t>
          </a:r>
        </a:p>
      </dsp:txBody>
      <dsp:txXfrm>
        <a:off x="1734673" y="1997169"/>
        <a:ext cx="4458049" cy="1595007"/>
      </dsp:txXfrm>
    </dsp:sp>
    <dsp:sp modelId="{065A285F-A025-4714-8D2E-E9DB4846DCFB}">
      <dsp:nvSpPr>
        <dsp:cNvPr id="0" name=""/>
        <dsp:cNvSpPr/>
      </dsp:nvSpPr>
      <dsp:spPr>
        <a:xfrm>
          <a:off x="0" y="3990928"/>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F2E63C-4502-4D5F-A60C-7CE51BB3429A}">
      <dsp:nvSpPr>
        <dsp:cNvPr id="0" name=""/>
        <dsp:cNvSpPr/>
      </dsp:nvSpPr>
      <dsp:spPr>
        <a:xfrm>
          <a:off x="454107" y="4328695"/>
          <a:ext cx="826457" cy="825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D389BD-3EC8-4CCD-BE3F-A6BC95480686}">
      <dsp:nvSpPr>
        <dsp:cNvPr id="0" name=""/>
        <dsp:cNvSpPr/>
      </dsp:nvSpPr>
      <dsp:spPr>
        <a:xfrm>
          <a:off x="1734673" y="3990928"/>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b="1" kern="1200" dirty="0"/>
            <a:t>Online sales:</a:t>
          </a:r>
          <a:r>
            <a:rPr lang="en-US" sz="1400" kern="1200" dirty="0"/>
            <a:t> The restaurant sell its food online through a website or mobile app. Customers could order food for delivery or pickup, and the restaurant could charge a fee for the service.</a:t>
          </a:r>
        </a:p>
      </dsp:txBody>
      <dsp:txXfrm>
        <a:off x="1734673" y="3990928"/>
        <a:ext cx="4458049" cy="15950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676EA-66AE-4C32-A32F-9F5E28D529DC}">
      <dsp:nvSpPr>
        <dsp:cNvPr id="0" name=""/>
        <dsp:cNvSpPr/>
      </dsp:nvSpPr>
      <dsp:spPr>
        <a:xfrm>
          <a:off x="0" y="648366"/>
          <a:ext cx="6245265" cy="16751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2DEC2F-3FE8-4DAB-9FAE-8B61CF993CF7}">
      <dsp:nvSpPr>
        <dsp:cNvPr id="0" name=""/>
        <dsp:cNvSpPr/>
      </dsp:nvSpPr>
      <dsp:spPr>
        <a:xfrm>
          <a:off x="506737" y="1025278"/>
          <a:ext cx="921341" cy="921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7A7BCE-42C6-4591-9E31-324279E8FBDF}">
      <dsp:nvSpPr>
        <dsp:cNvPr id="0" name=""/>
        <dsp:cNvSpPr/>
      </dsp:nvSpPr>
      <dsp:spPr>
        <a:xfrm>
          <a:off x="1934817" y="648366"/>
          <a:ext cx="4165446" cy="1936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990" tIns="204990" rIns="204990" bIns="204990" numCol="1" spcCol="1270" anchor="ctr" anchorCtr="0">
          <a:noAutofit/>
        </a:bodyPr>
        <a:lstStyle/>
        <a:p>
          <a:pPr marL="0" lvl="0" indent="0" algn="l" defTabSz="622300">
            <a:lnSpc>
              <a:spcPct val="100000"/>
            </a:lnSpc>
            <a:spcBef>
              <a:spcPct val="0"/>
            </a:spcBef>
            <a:spcAft>
              <a:spcPct val="35000"/>
            </a:spcAft>
            <a:buNone/>
          </a:pPr>
          <a:r>
            <a:rPr lang="en-US" sz="1400" b="1" kern="1200" dirty="0"/>
            <a:t>Franchising:</a:t>
          </a:r>
          <a:r>
            <a:rPr lang="en-US" sz="1400" kern="1200" dirty="0"/>
            <a:t> The restaurant consider franchising its concept to other entrepreneurs who want to open their own health fast food Indian restaurants. The franchisor would receive a portion of the franchisee's revenue (25%) in exchange for providing support, training, and marketing materials.</a:t>
          </a:r>
          <a:br>
            <a:rPr lang="en-US" sz="1400" kern="1200" dirty="0"/>
          </a:br>
          <a:endParaRPr lang="en-US" sz="1400" kern="1200" dirty="0"/>
        </a:p>
      </dsp:txBody>
      <dsp:txXfrm>
        <a:off x="1934817" y="648366"/>
        <a:ext cx="4165446" cy="1936911"/>
      </dsp:txXfrm>
    </dsp:sp>
    <dsp:sp modelId="{D95BD119-6837-40DE-B536-54B9DB39AF5B}">
      <dsp:nvSpPr>
        <dsp:cNvPr id="0" name=""/>
        <dsp:cNvSpPr/>
      </dsp:nvSpPr>
      <dsp:spPr>
        <a:xfrm>
          <a:off x="0" y="3004069"/>
          <a:ext cx="6245265" cy="16751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CDB689-C6A4-46AD-B6CE-6342A23D61FE}">
      <dsp:nvSpPr>
        <dsp:cNvPr id="0" name=""/>
        <dsp:cNvSpPr/>
      </dsp:nvSpPr>
      <dsp:spPr>
        <a:xfrm>
          <a:off x="506737" y="3380981"/>
          <a:ext cx="921341" cy="921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A91E20-E7B1-4A29-9828-42B77202314A}">
      <dsp:nvSpPr>
        <dsp:cNvPr id="0" name=""/>
        <dsp:cNvSpPr/>
      </dsp:nvSpPr>
      <dsp:spPr>
        <a:xfrm>
          <a:off x="1934817" y="3004069"/>
          <a:ext cx="4165446" cy="1936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990" tIns="204990" rIns="204990" bIns="204990" numCol="1" spcCol="1270" anchor="ctr" anchorCtr="0">
          <a:noAutofit/>
        </a:bodyPr>
        <a:lstStyle/>
        <a:p>
          <a:pPr marL="0" lvl="0" indent="0" algn="l" defTabSz="622300">
            <a:lnSpc>
              <a:spcPct val="100000"/>
            </a:lnSpc>
            <a:spcBef>
              <a:spcPct val="0"/>
            </a:spcBef>
            <a:spcAft>
              <a:spcPct val="35000"/>
            </a:spcAft>
            <a:buNone/>
          </a:pPr>
          <a:r>
            <a:rPr lang="en-US" sz="1400" b="1" kern="1200" dirty="0">
              <a:latin typeface="Arial"/>
              <a:cs typeface="Arial"/>
            </a:rPr>
            <a:t>Menu pricing:</a:t>
          </a:r>
          <a:r>
            <a:rPr lang="en-US" sz="1400" kern="1200" dirty="0">
              <a:latin typeface="Arial"/>
              <a:cs typeface="Arial"/>
            </a:rPr>
            <a:t> The restaurant charge customers based on the prices listed on the menu. The prices could be set to reflect the cost of ingredients, preparation, and overhead costs, while also ensuring a reasonable profit margin. The restaurant could also offer promotions, discounts, or loyalty programs.</a:t>
          </a:r>
        </a:p>
      </dsp:txBody>
      <dsp:txXfrm>
        <a:off x="1934817" y="3004069"/>
        <a:ext cx="4165446" cy="19369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782A6-F9C1-48DD-A8E8-C8E5ADD8CA43}">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426227-2BE2-4878-98F0-A920A0784875}">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Targeted Advertisement</a:t>
          </a:r>
        </a:p>
      </dsp:txBody>
      <dsp:txXfrm>
        <a:off x="569079" y="2427788"/>
        <a:ext cx="2072362" cy="720000"/>
      </dsp:txXfrm>
    </dsp:sp>
    <dsp:sp modelId="{D742909B-8BE4-4544-A421-A8942306BD18}">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E3A39-A46C-4FCF-9C62-C4678B344BD3}">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Influencer marketing </a:t>
          </a:r>
        </a:p>
      </dsp:txBody>
      <dsp:txXfrm>
        <a:off x="3004105" y="2427788"/>
        <a:ext cx="2072362" cy="720000"/>
      </dsp:txXfrm>
    </dsp:sp>
    <dsp:sp modelId="{E7CCEAF7-BF38-4090-B739-5811527EB20E}">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608A63-0B22-45A0-A6D1-EBDE0D32D4DD}">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Loyalty program</a:t>
          </a:r>
        </a:p>
      </dsp:txBody>
      <dsp:txXfrm>
        <a:off x="5439131" y="2427788"/>
        <a:ext cx="2072362" cy="720000"/>
      </dsp:txXfrm>
    </dsp:sp>
    <dsp:sp modelId="{1D81DF88-5434-4D20-A065-D43B6846262A}">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6C93F-9B72-4D9F-BCA7-CF13EB0BE9C5}">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Partnerships</a:t>
          </a:r>
        </a:p>
      </dsp:txBody>
      <dsp:txXfrm>
        <a:off x="7874157" y="2427788"/>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0238D-E295-49BE-9BFE-E9189D69E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5E9A4A-0183-4A3C-B68E-A22927891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9" cy="685800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45188" y="1898548"/>
            <a:ext cx="4593797" cy="3426332"/>
          </a:xfrm>
        </p:spPr>
        <p:txBody>
          <a:bodyPr anchor="ctr">
            <a:normAutofit/>
          </a:bodyPr>
          <a:lstStyle/>
          <a:p>
            <a:r>
              <a:rPr lang="en-US" sz="4800" dirty="0">
                <a:ea typeface="+mj-lt"/>
                <a:cs typeface="+mj-lt"/>
              </a:rPr>
              <a:t>BBA 3rd SEM</a:t>
            </a:r>
            <a:br>
              <a:rPr lang="en-US" sz="4800" dirty="0">
                <a:ea typeface="+mj-lt"/>
                <a:cs typeface="+mj-lt"/>
              </a:rPr>
            </a:br>
            <a:r>
              <a:rPr lang="en-US" sz="4800" dirty="0">
                <a:ea typeface="+mj-lt"/>
                <a:cs typeface="+mj-lt"/>
              </a:rPr>
              <a:t>Session(2023-24)</a:t>
            </a:r>
            <a:br>
              <a:rPr lang="en-US" sz="4800" dirty="0">
                <a:ea typeface="+mj-lt"/>
                <a:cs typeface="+mj-lt"/>
              </a:rPr>
            </a:br>
            <a:r>
              <a:rPr lang="en-US" sz="4800" dirty="0">
                <a:ea typeface="+mj-lt"/>
                <a:cs typeface="+mj-lt"/>
              </a:rPr>
              <a:t>Business Model Development</a:t>
            </a:r>
            <a:endParaRPr lang="en-US"/>
          </a:p>
        </p:txBody>
      </p:sp>
      <p:pic>
        <p:nvPicPr>
          <p:cNvPr id="5" name="Picture 4" descr="Workout, Refuel! Best Gyms With A Health Café In London - Hip &amp; Healthy">
            <a:extLst>
              <a:ext uri="{FF2B5EF4-FFF2-40B4-BE49-F238E27FC236}">
                <a16:creationId xmlns:a16="http://schemas.microsoft.com/office/drawing/2014/main" id="{F2C38259-172C-E089-70BE-D4683F45B5A1}"/>
              </a:ext>
            </a:extLst>
          </p:cNvPr>
          <p:cNvPicPr>
            <a:picLocks noChangeAspect="1"/>
          </p:cNvPicPr>
          <p:nvPr/>
        </p:nvPicPr>
        <p:blipFill rotWithShape="1">
          <a:blip r:embed="rId2"/>
          <a:srcRect l="20333" r="20333"/>
          <a:stretch/>
        </p:blipFill>
        <p:spPr>
          <a:xfrm>
            <a:off x="20" y="-1"/>
            <a:ext cx="6095978" cy="6857999"/>
          </a:xfrm>
          <a:prstGeom prst="rect">
            <a:avLst/>
          </a:prstGeom>
        </p:spPr>
      </p:pic>
      <p:sp useBgFill="1">
        <p:nvSpPr>
          <p:cNvPr id="15" name="Rectangle 14">
            <a:extLst>
              <a:ext uri="{FF2B5EF4-FFF2-40B4-BE49-F238E27FC236}">
                <a16:creationId xmlns:a16="http://schemas.microsoft.com/office/drawing/2014/main" id="{1F9EB61A-CFD3-3398-6448-72CE004E3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1696413"/>
          </a:xfrm>
          <a:prstGeom prst="rect">
            <a:avLst/>
          </a:prstGeom>
          <a:ln>
            <a:noFill/>
          </a:ln>
          <a:effectLst>
            <a:outerShdw blurRad="304800" dist="139700" dir="5460000" sx="90000" sy="90000" algn="t"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843431" y="5409666"/>
            <a:ext cx="4714854" cy="1123576"/>
          </a:xfrm>
        </p:spPr>
        <p:txBody>
          <a:bodyPr anchor="ctr">
            <a:normAutofit/>
          </a:bodyPr>
          <a:lstStyle/>
          <a:p>
            <a:r>
              <a:rPr lang="en-US" sz="2200" dirty="0">
                <a:cs typeface="Calibri"/>
              </a:rPr>
              <a:t>Submitted To - Prachi Vasant </a:t>
            </a:r>
            <a:endParaRPr lang="en-US" sz="2200" dirty="0">
              <a:ea typeface="Calibri" panose="020F0502020204030204"/>
              <a:cs typeface="Calibri"/>
            </a:endParaRPr>
          </a:p>
          <a:p>
            <a:r>
              <a:rPr lang="en-US" sz="2200" dirty="0">
                <a:ea typeface="+mn-lt"/>
                <a:cs typeface="+mn-lt"/>
              </a:rPr>
              <a:t>Submitted By - Shankh Bansal</a:t>
            </a:r>
            <a:endParaRPr lang="en-US" dirty="0">
              <a:ea typeface="+mn-lt"/>
              <a:cs typeface="+mn-lt"/>
            </a:endParaRPr>
          </a:p>
        </p:txBody>
      </p:sp>
      <p:pic>
        <p:nvPicPr>
          <p:cNvPr id="4" name="Graphic 3">
            <a:extLst>
              <a:ext uri="{FF2B5EF4-FFF2-40B4-BE49-F238E27FC236}">
                <a16:creationId xmlns:a16="http://schemas.microsoft.com/office/drawing/2014/main" id="{BCF33E03-BF6B-97AB-4D61-7709CA1662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3662" y="76733"/>
            <a:ext cx="1546381" cy="1541052"/>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0E85-7E0D-BCB8-4A21-E6B4F1B40642}"/>
              </a:ext>
            </a:extLst>
          </p:cNvPr>
          <p:cNvSpPr>
            <a:spLocks noGrp="1"/>
          </p:cNvSpPr>
          <p:nvPr>
            <p:ph type="title"/>
          </p:nvPr>
        </p:nvSpPr>
        <p:spPr/>
        <p:txBody>
          <a:bodyPr/>
          <a:lstStyle/>
          <a:p>
            <a:r>
              <a:rPr lang="en-US" sz="7500" b="1" dirty="0">
                <a:ea typeface="+mj-lt"/>
                <a:cs typeface="+mj-lt"/>
              </a:rPr>
              <a:t>BUSINESS MODEL</a:t>
            </a:r>
            <a:endParaRPr lang="en-US" dirty="0"/>
          </a:p>
        </p:txBody>
      </p:sp>
      <p:graphicFrame>
        <p:nvGraphicFramePr>
          <p:cNvPr id="5" name="Content Placeholder 2">
            <a:extLst>
              <a:ext uri="{FF2B5EF4-FFF2-40B4-BE49-F238E27FC236}">
                <a16:creationId xmlns:a16="http://schemas.microsoft.com/office/drawing/2014/main" id="{7B7977AE-5C56-592F-DEEF-85AB8DB6149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306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36D1-E097-7A60-8FBB-0D924A98D422}"/>
              </a:ext>
            </a:extLst>
          </p:cNvPr>
          <p:cNvSpPr>
            <a:spLocks noGrp="1"/>
          </p:cNvSpPr>
          <p:nvPr>
            <p:ph type="title"/>
          </p:nvPr>
        </p:nvSpPr>
        <p:spPr/>
        <p:txBody>
          <a:bodyPr/>
          <a:lstStyle/>
          <a:p>
            <a:r>
              <a:rPr lang="en-US" sz="7500" b="1" dirty="0">
                <a:ea typeface="+mj-lt"/>
                <a:cs typeface="+mj-lt"/>
              </a:rPr>
              <a:t>BUSINESS MODEL</a:t>
            </a:r>
            <a:endParaRPr lang="en-US" sz="7500" dirty="0">
              <a:ea typeface="+mj-lt"/>
              <a:cs typeface="+mj-lt"/>
            </a:endParaRPr>
          </a:p>
        </p:txBody>
      </p:sp>
      <p:graphicFrame>
        <p:nvGraphicFramePr>
          <p:cNvPr id="5" name="Content Placeholder 2">
            <a:extLst>
              <a:ext uri="{FF2B5EF4-FFF2-40B4-BE49-F238E27FC236}">
                <a16:creationId xmlns:a16="http://schemas.microsoft.com/office/drawing/2014/main" id="{5C350379-1FD8-A937-507A-8145E718274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8352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1" name="Rectangle 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6BBC7-D221-8E89-51C5-792122438753}"/>
              </a:ext>
            </a:extLst>
          </p:cNvPr>
          <p:cNvSpPr>
            <a:spLocks noGrp="1"/>
          </p:cNvSpPr>
          <p:nvPr>
            <p:ph type="title"/>
          </p:nvPr>
        </p:nvSpPr>
        <p:spPr>
          <a:xfrm>
            <a:off x="1043631" y="809898"/>
            <a:ext cx="10173010" cy="1554480"/>
          </a:xfrm>
        </p:spPr>
        <p:txBody>
          <a:bodyPr anchor="ctr">
            <a:normAutofit/>
          </a:bodyPr>
          <a:lstStyle/>
          <a:p>
            <a:r>
              <a:rPr lang="en-US" sz="4800" b="1" dirty="0">
                <a:ea typeface="+mj-lt"/>
                <a:cs typeface="+mj-lt"/>
              </a:rPr>
              <a:t>License and formalities required</a:t>
            </a:r>
            <a:endParaRPr lang="en-US" sz="4800" b="1">
              <a:ea typeface="Calibri Light"/>
              <a:cs typeface="Calibri Light"/>
            </a:endParaRPr>
          </a:p>
        </p:txBody>
      </p:sp>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89A964E6-2F3C-B8AA-DDC5-E2B7D3F83AC0}"/>
              </a:ext>
            </a:extLst>
          </p:cNvPr>
          <p:cNvGraphicFramePr>
            <a:graphicFrameLocks noGrp="1"/>
          </p:cNvGraphicFramePr>
          <p:nvPr>
            <p:ph idx="1"/>
            <p:extLst>
              <p:ext uri="{D42A27DB-BD31-4B8C-83A1-F6EECF244321}">
                <p14:modId xmlns:p14="http://schemas.microsoft.com/office/powerpoint/2010/main" val="390283964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5793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531094C-3F68-06C2-91A0-A6ABD2DA0636}"/>
              </a:ext>
            </a:extLst>
          </p:cNvPr>
          <p:cNvSpPr>
            <a:spLocks noGrp="1"/>
          </p:cNvSpPr>
          <p:nvPr>
            <p:ph type="title"/>
          </p:nvPr>
        </p:nvSpPr>
        <p:spPr>
          <a:xfrm>
            <a:off x="479394" y="1070800"/>
            <a:ext cx="3939688" cy="5583126"/>
          </a:xfrm>
        </p:spPr>
        <p:txBody>
          <a:bodyPr>
            <a:normAutofit/>
          </a:bodyPr>
          <a:lstStyle/>
          <a:p>
            <a:pPr algn="r"/>
            <a:r>
              <a:rPr lang="en-US" sz="7400">
                <a:ea typeface="+mj-lt"/>
                <a:cs typeface="+mj-lt"/>
              </a:rPr>
              <a:t>REVENUE MODEL</a:t>
            </a:r>
            <a:endParaRPr lang="en-US" sz="7400"/>
          </a:p>
        </p:txBody>
      </p:sp>
      <p:cxnSp>
        <p:nvCxnSpPr>
          <p:cNvPr id="14" name="Straight Connector 1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11E93CE-762E-4ABE-B05E-02C65D147C25}"/>
              </a:ext>
            </a:extLst>
          </p:cNvPr>
          <p:cNvGraphicFramePr>
            <a:graphicFrameLocks noGrp="1"/>
          </p:cNvGraphicFramePr>
          <p:nvPr>
            <p:ph idx="1"/>
            <p:extLst>
              <p:ext uri="{D42A27DB-BD31-4B8C-83A1-F6EECF244321}">
                <p14:modId xmlns:p14="http://schemas.microsoft.com/office/powerpoint/2010/main" val="202374844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7094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531094C-3F68-06C2-91A0-A6ABD2DA0636}"/>
              </a:ext>
            </a:extLst>
          </p:cNvPr>
          <p:cNvSpPr>
            <a:spLocks noGrp="1"/>
          </p:cNvSpPr>
          <p:nvPr>
            <p:ph type="title"/>
          </p:nvPr>
        </p:nvSpPr>
        <p:spPr>
          <a:xfrm>
            <a:off x="479394" y="1070800"/>
            <a:ext cx="3939688" cy="5583126"/>
          </a:xfrm>
        </p:spPr>
        <p:txBody>
          <a:bodyPr>
            <a:normAutofit/>
          </a:bodyPr>
          <a:lstStyle/>
          <a:p>
            <a:pPr algn="r"/>
            <a:r>
              <a:rPr lang="en-US" sz="7400">
                <a:ea typeface="+mj-lt"/>
                <a:cs typeface="+mj-lt"/>
              </a:rPr>
              <a:t>REVENUE MODEL</a:t>
            </a:r>
            <a:endParaRPr lang="en-US" sz="7400"/>
          </a:p>
        </p:txBody>
      </p:sp>
      <p:cxnSp>
        <p:nvCxnSpPr>
          <p:cNvPr id="28" name="Straight Connector 27">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11E93CE-762E-4ABE-B05E-02C65D147C25}"/>
              </a:ext>
            </a:extLst>
          </p:cNvPr>
          <p:cNvGraphicFramePr>
            <a:graphicFrameLocks noGrp="1"/>
          </p:cNvGraphicFramePr>
          <p:nvPr>
            <p:ph idx="1"/>
            <p:extLst>
              <p:ext uri="{D42A27DB-BD31-4B8C-83A1-F6EECF244321}">
                <p14:modId xmlns:p14="http://schemas.microsoft.com/office/powerpoint/2010/main" val="332882398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2051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C04A6-F78E-A108-6B92-86466D65DA75}"/>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MARKETING STRATEGY</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Did someone say healthy binge options ">
            <a:hlinkClick r:id="" action="ppaction://media"/>
            <a:extLst>
              <a:ext uri="{FF2B5EF4-FFF2-40B4-BE49-F238E27FC236}">
                <a16:creationId xmlns:a16="http://schemas.microsoft.com/office/drawing/2014/main" id="{5FAF812B-4541-45D2-C59C-EA6184B75A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53239" y="666728"/>
            <a:ext cx="3074507" cy="5465791"/>
          </a:xfrm>
          <a:prstGeom prst="rect">
            <a:avLst/>
          </a:prstGeom>
        </p:spPr>
      </p:pic>
    </p:spTree>
    <p:extLst>
      <p:ext uri="{BB962C8B-B14F-4D97-AF65-F5344CB8AC3E}">
        <p14:creationId xmlns:p14="http://schemas.microsoft.com/office/powerpoint/2010/main" val="423007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04A6-F78E-A108-6B92-86466D65DA75}"/>
              </a:ext>
            </a:extLst>
          </p:cNvPr>
          <p:cNvSpPr>
            <a:spLocks noGrp="1"/>
          </p:cNvSpPr>
          <p:nvPr>
            <p:ph type="title"/>
          </p:nvPr>
        </p:nvSpPr>
        <p:spPr/>
        <p:txBody>
          <a:bodyPr/>
          <a:lstStyle/>
          <a:p>
            <a:r>
              <a:rPr lang="en-US" sz="7500" dirty="0">
                <a:ea typeface="+mj-lt"/>
                <a:cs typeface="+mj-lt"/>
              </a:rPr>
              <a:t>MARKETING STRATEGY</a:t>
            </a:r>
            <a:endParaRPr lang="en-US" dirty="0"/>
          </a:p>
        </p:txBody>
      </p:sp>
      <p:graphicFrame>
        <p:nvGraphicFramePr>
          <p:cNvPr id="5" name="Content Placeholder 2">
            <a:extLst>
              <a:ext uri="{FF2B5EF4-FFF2-40B4-BE49-F238E27FC236}">
                <a16:creationId xmlns:a16="http://schemas.microsoft.com/office/drawing/2014/main" id="{63377BE2-719C-E1C7-4690-220FDE0226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069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4C50E7-BDA6-37E4-B2A5-01CC9F083DC6}"/>
              </a:ext>
            </a:extLst>
          </p:cNvPr>
          <p:cNvPicPr>
            <a:picLocks noChangeAspect="1"/>
          </p:cNvPicPr>
          <p:nvPr/>
        </p:nvPicPr>
        <p:blipFill rotWithShape="1">
          <a:blip r:embed="rId2"/>
          <a:srcRect l="389"/>
          <a:stretch/>
        </p:blipFill>
        <p:spPr>
          <a:xfrm>
            <a:off x="20" y="10"/>
            <a:ext cx="12191980" cy="6857990"/>
          </a:xfrm>
          <a:prstGeom prst="rect">
            <a:avLst/>
          </a:prstGeom>
        </p:spPr>
      </p:pic>
      <p:sp>
        <p:nvSpPr>
          <p:cNvPr id="5" name="TextBox 4">
            <a:extLst>
              <a:ext uri="{FF2B5EF4-FFF2-40B4-BE49-F238E27FC236}">
                <a16:creationId xmlns:a16="http://schemas.microsoft.com/office/drawing/2014/main" id="{E65F91A7-7371-7D1E-9447-455AF5AC3E6E}"/>
              </a:ext>
            </a:extLst>
          </p:cNvPr>
          <p:cNvSpPr txBox="1"/>
          <p:nvPr/>
        </p:nvSpPr>
        <p:spPr>
          <a:xfrm>
            <a:off x="2133600" y="947391"/>
            <a:ext cx="7924798" cy="64633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solidFill>
                  <a:schemeClr val="tx1">
                    <a:lumMod val="85000"/>
                    <a:lumOff val="15000"/>
                  </a:schemeClr>
                </a:solidFill>
                <a:ea typeface="+mn-lt"/>
                <a:cs typeface="+mn-lt"/>
              </a:rPr>
              <a:t>What's so </a:t>
            </a:r>
            <a:r>
              <a:rPr lang="en-US" sz="3600" b="1" dirty="0">
                <a:solidFill>
                  <a:schemeClr val="tx1">
                    <a:lumMod val="85000"/>
                    <a:lumOff val="15000"/>
                  </a:schemeClr>
                </a:solidFill>
                <a:ea typeface="+mn-lt"/>
                <a:cs typeface="+mn-lt"/>
              </a:rPr>
              <a:t>Special</a:t>
            </a:r>
            <a:r>
              <a:rPr lang="en-US" sz="3600" dirty="0">
                <a:solidFill>
                  <a:schemeClr val="tx1">
                    <a:lumMod val="85000"/>
                    <a:lumOff val="15000"/>
                  </a:schemeClr>
                </a:solidFill>
                <a:ea typeface="+mn-lt"/>
                <a:cs typeface="+mn-lt"/>
              </a:rPr>
              <a:t> about Soul Foods?</a:t>
            </a:r>
          </a:p>
        </p:txBody>
      </p:sp>
    </p:spTree>
    <p:extLst>
      <p:ext uri="{BB962C8B-B14F-4D97-AF65-F5344CB8AC3E}">
        <p14:creationId xmlns:p14="http://schemas.microsoft.com/office/powerpoint/2010/main" val="204701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list of food chain&#10;&#10;Description automatically generated">
            <a:extLst>
              <a:ext uri="{FF2B5EF4-FFF2-40B4-BE49-F238E27FC236}">
                <a16:creationId xmlns:a16="http://schemas.microsoft.com/office/drawing/2014/main" id="{B017FA55-DD77-46D8-8AD8-408A4CB5B253}"/>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308014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AB2788A1-9AF1-00C2-CF56-CD320B97BDEB}"/>
              </a:ext>
            </a:extLst>
          </p:cNvPr>
          <p:cNvPicPr>
            <a:picLocks noChangeAspect="1"/>
          </p:cNvPicPr>
          <p:nvPr/>
        </p:nvPicPr>
        <p:blipFill rotWithShape="1">
          <a:blip r:embed="rId2"/>
          <a:srcRect l="426" r="-1" b="-1"/>
          <a:stretch/>
        </p:blipFill>
        <p:spPr>
          <a:xfrm>
            <a:off x="20" y="1282"/>
            <a:ext cx="12191980" cy="6856718"/>
          </a:xfrm>
          <a:prstGeom prst="rect">
            <a:avLst/>
          </a:prstGeom>
        </p:spPr>
      </p:pic>
    </p:spTree>
    <p:extLst>
      <p:ext uri="{BB962C8B-B14F-4D97-AF65-F5344CB8AC3E}">
        <p14:creationId xmlns:p14="http://schemas.microsoft.com/office/powerpoint/2010/main" val="1939846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0238D-E295-49BE-9BFE-E9189D69E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5E9A4A-0183-4A3C-B68E-A22927891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9" cy="685800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4669E-EB1B-5DBC-6B11-2E9D5A71E5A7}"/>
              </a:ext>
            </a:extLst>
          </p:cNvPr>
          <p:cNvSpPr>
            <a:spLocks noGrp="1"/>
          </p:cNvSpPr>
          <p:nvPr>
            <p:ph type="title"/>
          </p:nvPr>
        </p:nvSpPr>
        <p:spPr>
          <a:xfrm>
            <a:off x="6541454" y="2362142"/>
            <a:ext cx="4881546" cy="3426332"/>
          </a:xfrm>
        </p:spPr>
        <p:txBody>
          <a:bodyPr vert="horz" lIns="91440" tIns="45720" rIns="91440" bIns="45720" rtlCol="0" anchor="ctr">
            <a:normAutofit/>
          </a:bodyPr>
          <a:lstStyle/>
          <a:p>
            <a:pPr algn="ctr"/>
            <a:r>
              <a:rPr lang="en-US" sz="2800" b="1" dirty="0">
                <a:solidFill>
                  <a:srgbClr val="414B3B"/>
                </a:solidFill>
                <a:ea typeface="+mj-lt"/>
                <a:cs typeface="+mj-lt"/>
              </a:rPr>
              <a:t>Combination of traditional Indian flavours with healthier ingredients and preparation methods.</a:t>
            </a:r>
            <a:br>
              <a:rPr lang="en-US" sz="2800" b="1" dirty="0">
                <a:solidFill>
                  <a:srgbClr val="414B3B"/>
                </a:solidFill>
                <a:ea typeface="+mj-lt"/>
                <a:cs typeface="+mj-lt"/>
              </a:rPr>
            </a:br>
            <a:br>
              <a:rPr lang="en-US" sz="2800" b="1" dirty="0">
                <a:ea typeface="+mj-lt"/>
                <a:cs typeface="+mj-lt"/>
              </a:rPr>
            </a:br>
            <a:br>
              <a:rPr lang="en-US" sz="2800" b="1" dirty="0">
                <a:ea typeface="+mj-lt"/>
                <a:cs typeface="+mj-lt"/>
              </a:rPr>
            </a:br>
            <a:r>
              <a:rPr lang="en-US" sz="2800" b="1" dirty="0">
                <a:solidFill>
                  <a:srgbClr val="414B3B"/>
                </a:solidFill>
                <a:ea typeface="+mj-lt"/>
                <a:cs typeface="+mj-lt"/>
              </a:rPr>
              <a:t>Location – Ujjain, Free Ganj </a:t>
            </a:r>
            <a:endParaRPr lang="en-US" sz="2800" b="1">
              <a:ea typeface="Calibri Light"/>
              <a:cs typeface="Calibri Light"/>
            </a:endParaRPr>
          </a:p>
        </p:txBody>
      </p:sp>
      <p:pic>
        <p:nvPicPr>
          <p:cNvPr id="4" name="Picture 3" descr="A logo with a fork and leaf&#10;&#10;Description automatically generated">
            <a:extLst>
              <a:ext uri="{FF2B5EF4-FFF2-40B4-BE49-F238E27FC236}">
                <a16:creationId xmlns:a16="http://schemas.microsoft.com/office/drawing/2014/main" id="{FB57F12A-9907-1BA9-7E64-489270DE7A4E}"/>
              </a:ext>
            </a:extLst>
          </p:cNvPr>
          <p:cNvPicPr>
            <a:picLocks noChangeAspect="1"/>
          </p:cNvPicPr>
          <p:nvPr/>
        </p:nvPicPr>
        <p:blipFill rotWithShape="1">
          <a:blip r:embed="rId2"/>
          <a:srcRect l="10995" r="7673" b="2"/>
          <a:stretch/>
        </p:blipFill>
        <p:spPr>
          <a:xfrm>
            <a:off x="20" y="-1"/>
            <a:ext cx="6095978" cy="6857999"/>
          </a:xfrm>
          <a:prstGeom prst="rect">
            <a:avLst/>
          </a:prstGeom>
        </p:spPr>
      </p:pic>
      <p:sp useBgFill="1">
        <p:nvSpPr>
          <p:cNvPr id="15" name="Rectangle 14">
            <a:extLst>
              <a:ext uri="{FF2B5EF4-FFF2-40B4-BE49-F238E27FC236}">
                <a16:creationId xmlns:a16="http://schemas.microsoft.com/office/drawing/2014/main" id="{1F9EB61A-CFD3-3398-6448-72CE004E3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1696413"/>
          </a:xfrm>
          <a:prstGeom prst="rect">
            <a:avLst/>
          </a:prstGeom>
          <a:ln>
            <a:noFill/>
          </a:ln>
          <a:effectLst>
            <a:outerShdw blurRad="304800" dist="139700" dir="5460000" sx="90000" sy="90000" algn="t"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5CD5D3-FECC-83BA-6533-89949308BEDD}"/>
              </a:ext>
            </a:extLst>
          </p:cNvPr>
          <p:cNvSpPr>
            <a:spLocks noGrp="1"/>
          </p:cNvSpPr>
          <p:nvPr>
            <p:ph idx="1"/>
          </p:nvPr>
        </p:nvSpPr>
        <p:spPr>
          <a:xfrm>
            <a:off x="6539696" y="581890"/>
            <a:ext cx="5205091" cy="1134233"/>
          </a:xfrm>
        </p:spPr>
        <p:txBody>
          <a:bodyPr vert="horz" lIns="91440" tIns="45720" rIns="91440" bIns="45720" rtlCol="0" anchor="ctr">
            <a:noAutofit/>
          </a:bodyPr>
          <a:lstStyle/>
          <a:p>
            <a:pPr marL="0" indent="0" algn="ctr">
              <a:buNone/>
            </a:pPr>
            <a:r>
              <a:rPr lang="en-US" sz="4800" b="1" dirty="0"/>
              <a:t>About The Business</a:t>
            </a:r>
            <a:endParaRPr lang="en-US" sz="4800" b="1">
              <a:ea typeface="Calibri"/>
              <a:cs typeface="Calibri"/>
            </a:endParaRPr>
          </a:p>
        </p:txBody>
      </p:sp>
    </p:spTree>
    <p:extLst>
      <p:ext uri="{BB962C8B-B14F-4D97-AF65-F5344CB8AC3E}">
        <p14:creationId xmlns:p14="http://schemas.microsoft.com/office/powerpoint/2010/main" val="3881543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till life wooden spoons in pitcher on kitchen counter">
            <a:extLst>
              <a:ext uri="{FF2B5EF4-FFF2-40B4-BE49-F238E27FC236}">
                <a16:creationId xmlns:a16="http://schemas.microsoft.com/office/drawing/2014/main" id="{D4DFB438-5099-8AAD-591E-A6A6EF5F72D7}"/>
              </a:ext>
            </a:extLst>
          </p:cNvPr>
          <p:cNvPicPr>
            <a:picLocks noChangeAspect="1"/>
          </p:cNvPicPr>
          <p:nvPr/>
        </p:nvPicPr>
        <p:blipFill rotWithShape="1">
          <a:blip r:embed="rId2"/>
          <a:srcRect l="14802" t="9092" r="8491" b="-9"/>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AEFD97-6122-DD32-8C20-5F890FDFE3B1}"/>
              </a:ext>
            </a:extLst>
          </p:cNvPr>
          <p:cNvSpPr>
            <a:spLocks noGrp="1"/>
          </p:cNvSpPr>
          <p:nvPr>
            <p:ph type="title"/>
          </p:nvPr>
        </p:nvSpPr>
        <p:spPr>
          <a:xfrm>
            <a:off x="371094" y="1161288"/>
            <a:ext cx="4903528" cy="1124712"/>
          </a:xfrm>
        </p:spPr>
        <p:txBody>
          <a:bodyPr anchor="b">
            <a:noAutofit/>
          </a:bodyPr>
          <a:lstStyle/>
          <a:p>
            <a:r>
              <a:rPr lang="en-US" sz="4200" b="1" dirty="0">
                <a:ea typeface="Calibri Light"/>
                <a:cs typeface="Calibri Light"/>
              </a:rPr>
              <a:t>Executive Summary</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E017FCF-12FA-1579-C1E4-8C1B4B3E6FC4}"/>
              </a:ext>
            </a:extLst>
          </p:cNvPr>
          <p:cNvSpPr>
            <a:spLocks noGrp="1"/>
          </p:cNvSpPr>
          <p:nvPr>
            <p:ph idx="1"/>
          </p:nvPr>
        </p:nvSpPr>
        <p:spPr>
          <a:xfrm>
            <a:off x="371094" y="2718054"/>
            <a:ext cx="4833952" cy="3207258"/>
          </a:xfrm>
        </p:spPr>
        <p:txBody>
          <a:bodyPr vert="horz" lIns="91440" tIns="45720" rIns="91440" bIns="45720" rtlCol="0" anchor="t">
            <a:noAutofit/>
          </a:bodyPr>
          <a:lstStyle/>
          <a:p>
            <a:r>
              <a:rPr lang="en-US" sz="1600" dirty="0">
                <a:latin typeface="Calibri"/>
                <a:ea typeface="Calibri"/>
                <a:cs typeface="Helvetica"/>
              </a:rPr>
              <a:t>My mission is to provide a friendly, comfortable atmosphere where the customers can receive quality food, drinks, and service at a reasonable price.</a:t>
            </a:r>
            <a:endParaRPr lang="en-US" sz="1600">
              <a:latin typeface="Calibri"/>
              <a:ea typeface="Calibri"/>
              <a:cs typeface="Calibri" panose="020F0502020204030204"/>
            </a:endParaRPr>
          </a:p>
          <a:p>
            <a:r>
              <a:rPr lang="en-US" sz="1600" dirty="0">
                <a:latin typeface="Calibri"/>
                <a:ea typeface="Calibri"/>
                <a:cs typeface="Helvetica"/>
              </a:rPr>
              <a:t>﻿﻿My food chain will offer a variety of choices to the customers. will also serve deli-style breakfast sandwiches with the freshest ingredients, muffins, croissants, cinnamon rolls, coffee cake, Oats, Upma, Chila, Dosa, Vada, Peanuts Sandwiches, Rai toast, </a:t>
            </a:r>
            <a:r>
              <a:rPr lang="en-US" sz="1600" dirty="0">
                <a:ea typeface="+mn-lt"/>
                <a:cs typeface="+mn-lt"/>
              </a:rPr>
              <a:t>Spicy Paneer Wrap, chat bowl, veg biriyani &amp; many more</a:t>
            </a:r>
            <a:r>
              <a:rPr lang="en-US" sz="1600" b="1" dirty="0">
                <a:ea typeface="+mn-lt"/>
                <a:cs typeface="+mn-lt"/>
              </a:rPr>
              <a:t>.</a:t>
            </a:r>
            <a:endParaRPr lang="en-US" sz="1600" dirty="0">
              <a:latin typeface="Calibri" panose="020F0502020204030204"/>
              <a:ea typeface="Calibri" panose="020F0502020204030204"/>
              <a:cs typeface="Calibri" panose="020F0502020204030204"/>
            </a:endParaRPr>
          </a:p>
          <a:p>
            <a:r>
              <a:rPr lang="en-US" sz="1600" dirty="0">
                <a:latin typeface="Calibri"/>
                <a:ea typeface="Calibri"/>
                <a:cs typeface="Helvetica"/>
              </a:rPr>
              <a:t>Banana Shake, Oats Shake, Cappuccinos, smoothies, regular coffee, soft drinks, and tea of all sorts of drinks are also available.</a:t>
            </a:r>
            <a:endParaRPr lang="en-US" sz="1600">
              <a:latin typeface="Calibri"/>
              <a:ea typeface="Calibri"/>
              <a:cs typeface="Calibri"/>
            </a:endParaRPr>
          </a:p>
          <a:p>
            <a:r>
              <a:rPr lang="en-US" sz="1600" dirty="0">
                <a:latin typeface="Calibri"/>
                <a:ea typeface="Calibri"/>
                <a:cs typeface="Helvetica"/>
              </a:rPr>
              <a:t>﻿Soul Foods will be open from 6:00 A.M. to 11 P.M. Sunday - Saturday</a:t>
            </a:r>
            <a:endParaRPr lang="en-US" sz="1600">
              <a:latin typeface="Calibri"/>
              <a:ea typeface="Calibri"/>
              <a:cs typeface="Calibri"/>
            </a:endParaRPr>
          </a:p>
          <a:p>
            <a:endParaRPr lang="en-US" sz="1600" dirty="0">
              <a:ea typeface="Calibri"/>
              <a:cs typeface="Calibri"/>
            </a:endParaRPr>
          </a:p>
        </p:txBody>
      </p:sp>
    </p:spTree>
    <p:extLst>
      <p:ext uri="{BB962C8B-B14F-4D97-AF65-F5344CB8AC3E}">
        <p14:creationId xmlns:p14="http://schemas.microsoft.com/office/powerpoint/2010/main" val="707265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CFE75F-6390-4A13-A32B-2AA295CCA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F0D56-E659-E03E-41C9-9390183BAC96}"/>
              </a:ext>
            </a:extLst>
          </p:cNvPr>
          <p:cNvSpPr>
            <a:spLocks noGrp="1"/>
          </p:cNvSpPr>
          <p:nvPr>
            <p:ph type="title"/>
          </p:nvPr>
        </p:nvSpPr>
        <p:spPr>
          <a:xfrm>
            <a:off x="4344681" y="1868846"/>
            <a:ext cx="3505200" cy="3114698"/>
          </a:xfrm>
        </p:spPr>
        <p:txBody>
          <a:bodyPr vert="horz" lIns="91440" tIns="45720" rIns="91440" bIns="45720" rtlCol="0" anchor="ctr">
            <a:normAutofit/>
          </a:bodyPr>
          <a:lstStyle/>
          <a:p>
            <a:pPr algn="ctr"/>
            <a:r>
              <a:rPr lang="en-US" sz="6600" dirty="0">
                <a:solidFill>
                  <a:schemeClr val="bg1"/>
                </a:solidFill>
              </a:rPr>
              <a:t>For More Info </a:t>
            </a:r>
            <a:endParaRPr lang="en-US" sz="6600">
              <a:solidFill>
                <a:schemeClr val="bg1"/>
              </a:solidFill>
              <a:cs typeface="Calibri Light"/>
            </a:endParaRPr>
          </a:p>
        </p:txBody>
      </p:sp>
      <p:grpSp>
        <p:nvGrpSpPr>
          <p:cNvPr id="14" name="Group 13">
            <a:extLst>
              <a:ext uri="{FF2B5EF4-FFF2-40B4-BE49-F238E27FC236}">
                <a16:creationId xmlns:a16="http://schemas.microsoft.com/office/drawing/2014/main" id="{B7BAEF06-AB74-442C-8C30-B88233FD8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grpSp>
          <p:nvGrpSpPr>
            <p:cNvPr id="15" name="Group 14">
              <a:extLst>
                <a:ext uri="{FF2B5EF4-FFF2-40B4-BE49-F238E27FC236}">
                  <a16:creationId xmlns:a16="http://schemas.microsoft.com/office/drawing/2014/main" id="{BDFD9AA5-A6A4-499F-BB09-5CD7F8145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19" name="Freeform: Shape 18">
                <a:extLst>
                  <a:ext uri="{FF2B5EF4-FFF2-40B4-BE49-F238E27FC236}">
                    <a16:creationId xmlns:a16="http://schemas.microsoft.com/office/drawing/2014/main" id="{5F499571-4EEA-4442-B71C-2972335B3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FFC7284-7A71-4F33-AB06-E0D1EB1CA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27F758D-B23C-459E-AD21-6621782C72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17" name="Freeform: Shape 16">
                <a:extLst>
                  <a:ext uri="{FF2B5EF4-FFF2-40B4-BE49-F238E27FC236}">
                    <a16:creationId xmlns:a16="http://schemas.microsoft.com/office/drawing/2014/main" id="{08DD5D69-A882-48D7-ACFB-68E2DC6B0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22" name="Group 21">
            <a:extLst>
              <a:ext uri="{FF2B5EF4-FFF2-40B4-BE49-F238E27FC236}">
                <a16:creationId xmlns:a16="http://schemas.microsoft.com/office/drawing/2014/main" id="{C9829185-6353-4E3C-B082-AA7F519391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grpSp>
          <p:nvGrpSpPr>
            <p:cNvPr id="23" name="Group 22">
              <a:extLst>
                <a:ext uri="{FF2B5EF4-FFF2-40B4-BE49-F238E27FC236}">
                  <a16:creationId xmlns:a16="http://schemas.microsoft.com/office/drawing/2014/main" id="{BB7BB359-8B77-484C-B9CD-6376139A3AB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27" name="Freeform: Shape 26">
                <a:extLst>
                  <a:ext uri="{FF2B5EF4-FFF2-40B4-BE49-F238E27FC236}">
                    <a16:creationId xmlns:a16="http://schemas.microsoft.com/office/drawing/2014/main" id="{AA96BE9D-5B3B-4CA9-8895-33FAA3804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7840E2BF-E954-4173-BF70-2DAE9E19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3F125B5A-DFAC-4B6D-B14F-287F8C436AA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25" name="Freeform: Shape 24">
                <a:extLst>
                  <a:ext uri="{FF2B5EF4-FFF2-40B4-BE49-F238E27FC236}">
                    <a16:creationId xmlns:a16="http://schemas.microsoft.com/office/drawing/2014/main" id="{6AF4804F-69E5-479A-9F45-C0E463171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CA5C733-38F9-4D36-A78D-0AB08CCBB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 name="Picture 3" descr="A screenshot of a social media profile&#10;&#10;Description automatically generated">
            <a:extLst>
              <a:ext uri="{FF2B5EF4-FFF2-40B4-BE49-F238E27FC236}">
                <a16:creationId xmlns:a16="http://schemas.microsoft.com/office/drawing/2014/main" id="{3B997122-2622-6E31-9E4C-4BC970691A9A}"/>
              </a:ext>
            </a:extLst>
          </p:cNvPr>
          <p:cNvPicPr>
            <a:picLocks noChangeAspect="1"/>
          </p:cNvPicPr>
          <p:nvPr/>
        </p:nvPicPr>
        <p:blipFill>
          <a:blip r:embed="rId3"/>
          <a:stretch>
            <a:fillRect/>
          </a:stretch>
        </p:blipFill>
        <p:spPr>
          <a:xfrm>
            <a:off x="271821" y="547239"/>
            <a:ext cx="2665873" cy="5763522"/>
          </a:xfrm>
          <a:custGeom>
            <a:avLst/>
            <a:gdLst/>
            <a:ahLst/>
            <a:cxnLst/>
            <a:rect l="l" t="t" r="r" b="b"/>
            <a:pathLst>
              <a:path w="2619375" h="1860000">
                <a:moveTo>
                  <a:pt x="0" y="0"/>
                </a:moveTo>
                <a:lnTo>
                  <a:pt x="2619375" y="0"/>
                </a:lnTo>
                <a:lnTo>
                  <a:pt x="2619375" y="1860000"/>
                </a:lnTo>
                <a:lnTo>
                  <a:pt x="0" y="1860000"/>
                </a:lnTo>
                <a:close/>
              </a:path>
            </a:pathLst>
          </a:custGeom>
        </p:spPr>
      </p:pic>
      <p:pic>
        <p:nvPicPr>
          <p:cNvPr id="7" name="Picture 6" descr="A screenshot of a qr code&#10;&#10;Description automatically generated">
            <a:extLst>
              <a:ext uri="{FF2B5EF4-FFF2-40B4-BE49-F238E27FC236}">
                <a16:creationId xmlns:a16="http://schemas.microsoft.com/office/drawing/2014/main" id="{2E17AA2C-D1A1-D795-3638-08D97879D8ED}"/>
              </a:ext>
            </a:extLst>
          </p:cNvPr>
          <p:cNvPicPr>
            <a:picLocks noChangeAspect="1"/>
          </p:cNvPicPr>
          <p:nvPr/>
        </p:nvPicPr>
        <p:blipFill>
          <a:blip r:embed="rId4"/>
          <a:stretch>
            <a:fillRect/>
          </a:stretch>
        </p:blipFill>
        <p:spPr>
          <a:xfrm>
            <a:off x="9480455" y="547239"/>
            <a:ext cx="2062354" cy="3112061"/>
          </a:xfrm>
          <a:custGeom>
            <a:avLst/>
            <a:gdLst/>
            <a:ahLst/>
            <a:cxnLst/>
            <a:rect l="l" t="t" r="r" b="b"/>
            <a:pathLst>
              <a:path w="2619375" h="1860000">
                <a:moveTo>
                  <a:pt x="0" y="0"/>
                </a:moveTo>
                <a:lnTo>
                  <a:pt x="2619375" y="0"/>
                </a:lnTo>
                <a:lnTo>
                  <a:pt x="2619375" y="1860000"/>
                </a:lnTo>
                <a:lnTo>
                  <a:pt x="0" y="1860000"/>
                </a:lnTo>
                <a:close/>
              </a:path>
            </a:pathLst>
          </a:custGeom>
        </p:spPr>
      </p:pic>
      <p:pic>
        <p:nvPicPr>
          <p:cNvPr id="5" name="Picture 4" descr="A logo with a fork and leaf&#10;&#10;Description automatically generated">
            <a:extLst>
              <a:ext uri="{FF2B5EF4-FFF2-40B4-BE49-F238E27FC236}">
                <a16:creationId xmlns:a16="http://schemas.microsoft.com/office/drawing/2014/main" id="{569493BB-9D3B-9410-4A56-AA48B1F6396C}"/>
              </a:ext>
            </a:extLst>
          </p:cNvPr>
          <p:cNvPicPr>
            <a:picLocks noChangeAspect="1"/>
          </p:cNvPicPr>
          <p:nvPr/>
        </p:nvPicPr>
        <p:blipFill rotWithShape="1">
          <a:blip r:embed="rId5"/>
          <a:srcRect l="14463" t="11287" r="10744" b="4515"/>
          <a:stretch/>
        </p:blipFill>
        <p:spPr>
          <a:xfrm>
            <a:off x="9478786" y="4177004"/>
            <a:ext cx="2070378" cy="2138649"/>
          </a:xfrm>
          <a:prstGeom prst="rect">
            <a:avLst/>
          </a:prstGeom>
        </p:spPr>
      </p:pic>
    </p:spTree>
    <p:extLst>
      <p:ext uri="{BB962C8B-B14F-4D97-AF65-F5344CB8AC3E}">
        <p14:creationId xmlns:p14="http://schemas.microsoft.com/office/powerpoint/2010/main" val="1943956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logo with a fork and leaf&#10;&#10;Description automatically generated">
            <a:extLst>
              <a:ext uri="{FF2B5EF4-FFF2-40B4-BE49-F238E27FC236}">
                <a16:creationId xmlns:a16="http://schemas.microsoft.com/office/drawing/2014/main" id="{676C4BEC-2726-322E-BE09-76AFA2BD74A4}"/>
              </a:ext>
            </a:extLst>
          </p:cNvPr>
          <p:cNvPicPr>
            <a:picLocks noChangeAspect="1"/>
          </p:cNvPicPr>
          <p:nvPr/>
        </p:nvPicPr>
        <p:blipFill rotWithShape="1">
          <a:blip r:embed="rId2">
            <a:alphaModFix/>
          </a:blip>
          <a:srcRect t="5223" r="-1" b="-1"/>
          <a:stretch/>
        </p:blipFill>
        <p:spPr>
          <a:xfrm>
            <a:off x="4283902" y="10"/>
            <a:ext cx="7908098" cy="6857992"/>
          </a:xfrm>
          <a:prstGeom prst="rect">
            <a:avLst/>
          </a:prstGeom>
        </p:spPr>
      </p:pic>
      <p:sp>
        <p:nvSpPr>
          <p:cNvPr id="20" name="Rectangle 19">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FC3D8-54DE-D69D-FC58-ABF17C8F1BAA}"/>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b="1" dirty="0">
                <a:solidFill>
                  <a:schemeClr val="bg1"/>
                </a:solidFill>
              </a:rPr>
              <a:t>Thank you </a:t>
            </a:r>
            <a:endParaRPr lang="en-US" sz="5000" b="1" dirty="0">
              <a:solidFill>
                <a:schemeClr val="bg1"/>
              </a:solidFill>
              <a:cs typeface="Calibri Light"/>
            </a:endParaRPr>
          </a:p>
        </p:txBody>
      </p:sp>
      <p:cxnSp>
        <p:nvCxnSpPr>
          <p:cNvPr id="22" name="Straight Connector 2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71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Variety of fresh salads">
            <a:extLst>
              <a:ext uri="{FF2B5EF4-FFF2-40B4-BE49-F238E27FC236}">
                <a16:creationId xmlns:a16="http://schemas.microsoft.com/office/drawing/2014/main" id="{4616F673-9D1C-549E-5194-C15FD08327A3}"/>
              </a:ext>
            </a:extLst>
          </p:cNvPr>
          <p:cNvPicPr>
            <a:picLocks noChangeAspect="1"/>
          </p:cNvPicPr>
          <p:nvPr/>
        </p:nvPicPr>
        <p:blipFill rotWithShape="1">
          <a:blip r:embed="rId2"/>
          <a:srcRect r="3325" b="-3"/>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C686418-2F5D-3118-3BFA-915DC54B4041}"/>
              </a:ext>
            </a:extLst>
          </p:cNvPr>
          <p:cNvSpPr>
            <a:spLocks noGrp="1"/>
          </p:cNvSpPr>
          <p:nvPr>
            <p:ph type="title"/>
          </p:nvPr>
        </p:nvSpPr>
        <p:spPr>
          <a:xfrm>
            <a:off x="8046720" y="1045597"/>
            <a:ext cx="3633746" cy="1588422"/>
          </a:xfrm>
        </p:spPr>
        <p:txBody>
          <a:bodyPr vert="horz" lIns="91440" tIns="45720" rIns="91440" bIns="45720" rtlCol="0" anchor="ctr">
            <a:normAutofit/>
          </a:bodyPr>
          <a:lstStyle/>
          <a:p>
            <a:pPr algn="ctr"/>
            <a:r>
              <a:rPr lang="en-US" sz="3600" dirty="0">
                <a:ea typeface="Calibri Light"/>
                <a:cs typeface="Calibri Light"/>
              </a:rPr>
              <a:t>Mission </a:t>
            </a:r>
          </a:p>
        </p:txBody>
      </p:sp>
      <p:sp>
        <p:nvSpPr>
          <p:cNvPr id="3" name="Content Placeholder 2">
            <a:extLst>
              <a:ext uri="{FF2B5EF4-FFF2-40B4-BE49-F238E27FC236}">
                <a16:creationId xmlns:a16="http://schemas.microsoft.com/office/drawing/2014/main" id="{AAC396E4-2E2A-8506-2883-64651DCE9D64}"/>
              </a:ext>
            </a:extLst>
          </p:cNvPr>
          <p:cNvSpPr>
            <a:spLocks noGrp="1"/>
          </p:cNvSpPr>
          <p:nvPr>
            <p:ph idx="1"/>
          </p:nvPr>
        </p:nvSpPr>
        <p:spPr>
          <a:xfrm>
            <a:off x="8275318" y="2359314"/>
            <a:ext cx="3340671" cy="2700062"/>
          </a:xfrm>
        </p:spPr>
        <p:txBody>
          <a:bodyPr vert="horz" lIns="91440" tIns="45720" rIns="91440" bIns="45720" rtlCol="0" anchor="ctr">
            <a:normAutofit/>
          </a:bodyPr>
          <a:lstStyle/>
          <a:p>
            <a:pPr marL="0" indent="0" algn="ctr">
              <a:buNone/>
            </a:pPr>
            <a:r>
              <a:rPr lang="en-US" sz="1700">
                <a:ea typeface="+mn-lt"/>
                <a:cs typeface="+mn-lt"/>
              </a:rPr>
              <a:t>Our mission is to redefine the dining experience by offering fresh, wholesome, and delectable meals that nourish the body and delight the senses. We are committed to providing accessible, flavorful, and health-conscious menu options that support overall wellness. Our goal is to inspire a healthier lifestyle while ensuring exceptional taste and quality in every bite.</a:t>
            </a:r>
            <a:endParaRPr lang="en-US" sz="1700">
              <a:ea typeface="Calibri" panose="020F0502020204030204"/>
              <a:cs typeface="Calibri" panose="020F0502020204030204"/>
            </a:endParaRPr>
          </a:p>
        </p:txBody>
      </p:sp>
    </p:spTree>
    <p:extLst>
      <p:ext uri="{BB962C8B-B14F-4D97-AF65-F5344CB8AC3E}">
        <p14:creationId xmlns:p14="http://schemas.microsoft.com/office/powerpoint/2010/main" val="2690333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E3048-D404-FD93-D3ED-53D58CCC3762}"/>
              </a:ext>
            </a:extLst>
          </p:cNvPr>
          <p:cNvSpPr>
            <a:spLocks noGrp="1"/>
          </p:cNvSpPr>
          <p:nvPr>
            <p:ph type="title"/>
          </p:nvPr>
        </p:nvSpPr>
        <p:spPr>
          <a:xfrm>
            <a:off x="7531610" y="266802"/>
            <a:ext cx="4716924" cy="1899912"/>
          </a:xfrm>
        </p:spPr>
        <p:txBody>
          <a:bodyPr>
            <a:normAutofit/>
          </a:bodyPr>
          <a:lstStyle/>
          <a:p>
            <a:r>
              <a:rPr lang="en-US" sz="4000" b="1" dirty="0">
                <a:cs typeface="Calibri Light"/>
              </a:rPr>
              <a:t>About The Business </a:t>
            </a:r>
          </a:p>
        </p:txBody>
      </p:sp>
      <p:pic>
        <p:nvPicPr>
          <p:cNvPr id="5" name="Picture 4" descr="Western food arranged on table">
            <a:extLst>
              <a:ext uri="{FF2B5EF4-FFF2-40B4-BE49-F238E27FC236}">
                <a16:creationId xmlns:a16="http://schemas.microsoft.com/office/drawing/2014/main" id="{A32E41B8-8234-1307-96EE-856245B08997}"/>
              </a:ext>
            </a:extLst>
          </p:cNvPr>
          <p:cNvPicPr>
            <a:picLocks noChangeAspect="1"/>
          </p:cNvPicPr>
          <p:nvPr/>
        </p:nvPicPr>
        <p:blipFill rotWithShape="1">
          <a:blip r:embed="rId2"/>
          <a:srcRect l="18775" r="13711" b="-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8C773F7D-7E4A-3A8A-F2B3-C863E13EC57C}"/>
              </a:ext>
            </a:extLst>
          </p:cNvPr>
          <p:cNvSpPr>
            <a:spLocks noGrp="1"/>
          </p:cNvSpPr>
          <p:nvPr>
            <p:ph idx="1"/>
          </p:nvPr>
        </p:nvSpPr>
        <p:spPr>
          <a:xfrm>
            <a:off x="7531610" y="2434201"/>
            <a:ext cx="3822189" cy="3742762"/>
          </a:xfrm>
        </p:spPr>
        <p:txBody>
          <a:bodyPr vert="horz" lIns="91440" tIns="45720" rIns="91440" bIns="45720" rtlCol="0" anchor="t">
            <a:normAutofit/>
          </a:bodyPr>
          <a:lstStyle/>
          <a:p>
            <a:r>
              <a:rPr lang="en-US" sz="2000" b="1" dirty="0">
                <a:ea typeface="+mn-lt"/>
                <a:cs typeface="+mn-lt"/>
              </a:rPr>
              <a:t>We provide food with a Combination of traditional Indian </a:t>
            </a:r>
            <a:r>
              <a:rPr lang="en-US" sz="2000" b="1" dirty="0" err="1">
                <a:ea typeface="+mn-lt"/>
                <a:cs typeface="+mn-lt"/>
              </a:rPr>
              <a:t>flavours</a:t>
            </a:r>
            <a:r>
              <a:rPr lang="en-US" sz="2000" b="1" dirty="0">
                <a:ea typeface="+mn-lt"/>
                <a:cs typeface="+mn-lt"/>
              </a:rPr>
              <a:t> with healthier ingredients and preparation methods. </a:t>
            </a:r>
            <a:r>
              <a:rPr lang="en-US" sz="2000" dirty="0">
                <a:ea typeface="+mn-lt"/>
                <a:cs typeface="+mn-lt"/>
              </a:rPr>
              <a:t>Ex - Sweet Potato Fries with minty yoghurt dip.</a:t>
            </a:r>
          </a:p>
          <a:p>
            <a:r>
              <a:rPr lang="en-US" sz="2000" b="1" dirty="0">
                <a:ea typeface="+mn-lt"/>
                <a:cs typeface="+mn-lt"/>
              </a:rPr>
              <a:t>We have a very unique spinning platform that will serve your food &amp; that  is insulated so that your food will not get soggy or cold.</a:t>
            </a:r>
            <a:br>
              <a:rPr lang="en-US" sz="2000" b="1" dirty="0">
                <a:ea typeface="+mn-lt"/>
                <a:cs typeface="+mn-lt"/>
              </a:rPr>
            </a:br>
            <a:endParaRPr lang="en-US" sz="2000" b="1" dirty="0">
              <a:ea typeface="+mn-lt"/>
              <a:cs typeface="+mn-lt"/>
            </a:endParaRPr>
          </a:p>
          <a:p>
            <a:endParaRPr lang="en-US" sz="2000" b="1" dirty="0">
              <a:cs typeface="Calibri"/>
            </a:endParaRPr>
          </a:p>
          <a:p>
            <a:endParaRPr lang="en-US" sz="2000" b="1" dirty="0">
              <a:cs typeface="Calibri"/>
            </a:endParaRPr>
          </a:p>
        </p:txBody>
      </p:sp>
    </p:spTree>
    <p:extLst>
      <p:ext uri="{BB962C8B-B14F-4D97-AF65-F5344CB8AC3E}">
        <p14:creationId xmlns:p14="http://schemas.microsoft.com/office/powerpoint/2010/main" val="242135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reakfast spread">
            <a:extLst>
              <a:ext uri="{FF2B5EF4-FFF2-40B4-BE49-F238E27FC236}">
                <a16:creationId xmlns:a16="http://schemas.microsoft.com/office/drawing/2014/main" id="{DAC5CFC9-36AA-B50A-750F-E9DCA1114598}"/>
              </a:ext>
            </a:extLst>
          </p:cNvPr>
          <p:cNvPicPr>
            <a:picLocks noChangeAspect="1"/>
          </p:cNvPicPr>
          <p:nvPr/>
        </p:nvPicPr>
        <p:blipFill rotWithShape="1">
          <a:blip r:embed="rId2">
            <a:alphaModFix amt="50000"/>
          </a:blip>
          <a:srcRect t="15621" r="-1" b="87"/>
          <a:stretch/>
        </p:blipFill>
        <p:spPr>
          <a:xfrm>
            <a:off x="20" y="10"/>
            <a:ext cx="12188930" cy="6857990"/>
          </a:xfrm>
          <a:prstGeom prst="rect">
            <a:avLst/>
          </a:prstGeom>
        </p:spPr>
      </p:pic>
      <p:sp>
        <p:nvSpPr>
          <p:cNvPr id="2" name="Title 1">
            <a:extLst>
              <a:ext uri="{FF2B5EF4-FFF2-40B4-BE49-F238E27FC236}">
                <a16:creationId xmlns:a16="http://schemas.microsoft.com/office/drawing/2014/main" id="{08A7B19E-60E7-C2D5-D9D2-19DD7DA5E13D}"/>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chemeClr val="bg1"/>
                </a:solidFill>
              </a:rPr>
              <a:t>Factors to look upon before launching the Business</a:t>
            </a:r>
            <a:endParaRPr lang="en-US" dirty="0">
              <a:solidFill>
                <a:schemeClr val="bg1"/>
              </a:solidFill>
            </a:endParaRPr>
          </a:p>
        </p:txBody>
      </p:sp>
      <p:sp>
        <p:nvSpPr>
          <p:cNvPr id="2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926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D5B59E0-7EDC-8E96-7A32-584B6C7AA444}"/>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ctr"/>
            <a:r>
              <a:rPr lang="en-US" sz="7200" b="1" dirty="0">
                <a:ea typeface="+mj-lt"/>
                <a:cs typeface="+mj-lt"/>
              </a:rPr>
              <a:t>Market Research</a:t>
            </a:r>
            <a:endParaRPr lang="en-US" sz="7200" b="1" dirty="0">
              <a:ea typeface="Calibri Light"/>
              <a:cs typeface="Calibri Light"/>
            </a:endParaRPr>
          </a:p>
        </p:txBody>
      </p:sp>
      <p:cxnSp>
        <p:nvCxnSpPr>
          <p:cNvPr id="31" name="Straight Connector 3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9C65714-E501-33DB-EEB3-F533DBA19174}"/>
              </a:ext>
            </a:extLst>
          </p:cNvPr>
          <p:cNvGraphicFramePr>
            <a:graphicFrameLocks noGrp="1"/>
          </p:cNvGraphicFramePr>
          <p:nvPr>
            <p:ph idx="1"/>
            <p:extLst>
              <p:ext uri="{D42A27DB-BD31-4B8C-83A1-F6EECF244321}">
                <p14:modId xmlns:p14="http://schemas.microsoft.com/office/powerpoint/2010/main" val="372577465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5252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6668C-E60A-5592-A11D-54D1658AE61E}"/>
              </a:ext>
            </a:extLst>
          </p:cNvPr>
          <p:cNvSpPr>
            <a:spLocks noGrp="1"/>
          </p:cNvSpPr>
          <p:nvPr>
            <p:ph type="title"/>
          </p:nvPr>
        </p:nvSpPr>
        <p:spPr>
          <a:xfrm>
            <a:off x="841248" y="251312"/>
            <a:ext cx="10506456" cy="1010264"/>
          </a:xfrm>
        </p:spPr>
        <p:txBody>
          <a:bodyPr anchor="ctr">
            <a:normAutofit/>
          </a:bodyPr>
          <a:lstStyle/>
          <a:p>
            <a:r>
              <a:rPr lang="en-US" b="1" dirty="0">
                <a:ea typeface="Calibri Light"/>
                <a:cs typeface="Calibri Light"/>
              </a:rPr>
              <a:t>Business Plan </a:t>
            </a:r>
            <a:endParaRPr lang="en-US" b="1">
              <a:ea typeface="Calibri Light"/>
              <a:cs typeface="Calibri Light"/>
            </a:endParaRP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720018B-F7E7-3972-ADB7-21FF8A1CE0F7}"/>
              </a:ext>
            </a:extLst>
          </p:cNvPr>
          <p:cNvGraphicFramePr>
            <a:graphicFrameLocks noGrp="1"/>
          </p:cNvGraphicFramePr>
          <p:nvPr>
            <p:ph idx="1"/>
            <p:extLst>
              <p:ext uri="{D42A27DB-BD31-4B8C-83A1-F6EECF244321}">
                <p14:modId xmlns:p14="http://schemas.microsoft.com/office/powerpoint/2010/main" val="135375003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7672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menu with different foods on it&#10;&#10;Description automatically generated">
            <a:extLst>
              <a:ext uri="{FF2B5EF4-FFF2-40B4-BE49-F238E27FC236}">
                <a16:creationId xmlns:a16="http://schemas.microsoft.com/office/drawing/2014/main" id="{2B4CD037-C02C-B42A-4903-42B7ADE37CC6}"/>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723479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collage of food&#10;&#10;Description automatically generated">
            <a:extLst>
              <a:ext uri="{FF2B5EF4-FFF2-40B4-BE49-F238E27FC236}">
                <a16:creationId xmlns:a16="http://schemas.microsoft.com/office/drawing/2014/main" id="{9F5530E6-8AD0-1735-0D74-5BA03FC7F7DC}"/>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2720313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BBA 3rd SEM Session(2023-24) Business Model Development</vt:lpstr>
      <vt:lpstr>Combination of traditional Indian flavours with healthier ingredients and preparation methods.   Location – Ujjain, Free Ganj </vt:lpstr>
      <vt:lpstr>Mission </vt:lpstr>
      <vt:lpstr>About The Business </vt:lpstr>
      <vt:lpstr>Factors to look upon before launching the Business</vt:lpstr>
      <vt:lpstr>Market Research</vt:lpstr>
      <vt:lpstr>Business Plan </vt:lpstr>
      <vt:lpstr>PowerPoint Presentation</vt:lpstr>
      <vt:lpstr>PowerPoint Presentation</vt:lpstr>
      <vt:lpstr>BUSINESS MODEL</vt:lpstr>
      <vt:lpstr>BUSINESS MODEL</vt:lpstr>
      <vt:lpstr>License and formalities required</vt:lpstr>
      <vt:lpstr>REVENUE MODEL</vt:lpstr>
      <vt:lpstr>REVENUE MODEL</vt:lpstr>
      <vt:lpstr>MARKETING STRATEGY</vt:lpstr>
      <vt:lpstr>MARKETING STRATEGY</vt:lpstr>
      <vt:lpstr>PowerPoint Presentation</vt:lpstr>
      <vt:lpstr>PowerPoint Presentation</vt:lpstr>
      <vt:lpstr>PowerPoint Presentation</vt:lpstr>
      <vt:lpstr>Executive Summary</vt:lpstr>
      <vt:lpstr>For More Info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474</cp:revision>
  <dcterms:created xsi:type="dcterms:W3CDTF">2013-07-15T20:26:40Z</dcterms:created>
  <dcterms:modified xsi:type="dcterms:W3CDTF">2023-11-04T17:38:42Z</dcterms:modified>
</cp:coreProperties>
</file>